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305" r:id="rId3"/>
    <p:sldId id="363" r:id="rId4"/>
    <p:sldId id="393" r:id="rId5"/>
    <p:sldId id="364" r:id="rId6"/>
    <p:sldId id="361" r:id="rId7"/>
    <p:sldId id="365" r:id="rId8"/>
    <p:sldId id="368" r:id="rId9"/>
    <p:sldId id="395" r:id="rId10"/>
    <p:sldId id="396" r:id="rId11"/>
    <p:sldId id="390" r:id="rId12"/>
    <p:sldId id="356" r:id="rId13"/>
    <p:sldId id="358" r:id="rId14"/>
    <p:sldId id="397" r:id="rId15"/>
    <p:sldId id="360" r:id="rId16"/>
    <p:sldId id="287" r:id="rId17"/>
    <p:sldId id="385" r:id="rId18"/>
    <p:sldId id="398" r:id="rId19"/>
    <p:sldId id="399" r:id="rId20"/>
    <p:sldId id="400" r:id="rId21"/>
    <p:sldId id="338" r:id="rId22"/>
    <p:sldId id="320" r:id="rId23"/>
    <p:sldId id="288" r:id="rId2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915" autoAdjust="0"/>
  </p:normalViewPr>
  <p:slideViewPr>
    <p:cSldViewPr snapToGrid="0">
      <p:cViewPr>
        <p:scale>
          <a:sx n="95" d="100"/>
          <a:sy n="95" d="100"/>
        </p:scale>
        <p:origin x="1404" y="1842"/>
      </p:cViewPr>
      <p:guideLst>
        <p:guide orient="horz" pos="2160"/>
        <p:guide pos="3840"/>
      </p:guideLst>
    </p:cSldViewPr>
  </p:slideViewPr>
  <p:outlineViewPr>
    <p:cViewPr>
      <p:scale>
        <a:sx n="33" d="100"/>
        <a:sy n="33" d="100"/>
      </p:scale>
      <p:origin x="0" y="10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5CCAB740-A7CE-467F-A616-6B0962D8DBD2}" type="datetimeFigureOut">
              <a:rPr lang="en-US" smtClean="0"/>
              <a:pPr/>
              <a:t>2/21/2016</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D008DB7-1052-4118-B4D0-A68482100963}" type="slidenum">
              <a:rPr lang="en-US" smtClean="0"/>
              <a:pPr/>
              <a:t>‹#›</a:t>
            </a:fld>
            <a:endParaRPr lang="en-US" dirty="0"/>
          </a:p>
        </p:txBody>
      </p:sp>
    </p:spTree>
    <p:extLst>
      <p:ext uri="{BB962C8B-B14F-4D97-AF65-F5344CB8AC3E}">
        <p14:creationId xmlns:p14="http://schemas.microsoft.com/office/powerpoint/2010/main" val="11537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a:t>
            </a:fld>
            <a:endParaRPr lang="en-US" dirty="0"/>
          </a:p>
        </p:txBody>
      </p:sp>
    </p:spTree>
    <p:extLst>
      <p:ext uri="{BB962C8B-B14F-4D97-AF65-F5344CB8AC3E}">
        <p14:creationId xmlns:p14="http://schemas.microsoft.com/office/powerpoint/2010/main" val="330496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10</a:t>
            </a:fld>
            <a:endParaRPr lang="en-US" dirty="0"/>
          </a:p>
        </p:txBody>
      </p:sp>
    </p:spTree>
    <p:extLst>
      <p:ext uri="{BB962C8B-B14F-4D97-AF65-F5344CB8AC3E}">
        <p14:creationId xmlns:p14="http://schemas.microsoft.com/office/powerpoint/2010/main" val="91968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762000" y="1190625"/>
            <a:ext cx="5710238" cy="3211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723434" y="4581080"/>
            <a:ext cx="5787474" cy="3748155"/>
          </a:xfrm>
          <a:prstGeom prst="rect">
            <a:avLst/>
          </a:prstGeom>
          <a:noFill/>
          <a:ln>
            <a:noFill/>
          </a:ln>
        </p:spPr>
        <p:txBody>
          <a:bodyPr lIns="95719" tIns="47846" rIns="95719" bIns="47846" anchor="t" anchorCtr="0">
            <a:noAutofit/>
          </a:bodyPr>
          <a:lstStyle/>
          <a:p>
            <a:endParaRPr sz="1100" b="1" dirty="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4097787" y="9041519"/>
            <a:ext cx="3134881" cy="477608"/>
          </a:xfrm>
          <a:prstGeom prst="rect">
            <a:avLst/>
          </a:prstGeom>
          <a:noFill/>
          <a:ln>
            <a:noFill/>
          </a:ln>
        </p:spPr>
        <p:txBody>
          <a:bodyPr lIns="95719" tIns="47846" rIns="95719" bIns="47846" anchor="b" anchorCtr="0">
            <a:noAutofit/>
          </a:bodyPr>
          <a:lstStyle/>
          <a:p>
            <a:pPr>
              <a:buSzPct val="25000"/>
            </a:pPr>
            <a:fld id="{00000000-1234-1234-1234-123412341234}" type="slidenum">
              <a:rPr lang="en-US">
                <a:solidFill>
                  <a:srgbClr val="000000"/>
                </a:solidFill>
                <a:latin typeface="Calibri"/>
                <a:ea typeface="Calibri"/>
                <a:cs typeface="Calibri"/>
                <a:sym typeface="Calibri"/>
              </a:rPr>
              <a:pPr>
                <a:buSzPct val="25000"/>
              </a:pPr>
              <a:t>11</a:t>
            </a:fld>
            <a:endParaRPr lang="en-US"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6039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12</a:t>
            </a:fld>
            <a:endParaRPr lang="en-US" dirty="0"/>
          </a:p>
        </p:txBody>
      </p:sp>
    </p:spTree>
    <p:extLst>
      <p:ext uri="{BB962C8B-B14F-4D97-AF65-F5344CB8AC3E}">
        <p14:creationId xmlns:p14="http://schemas.microsoft.com/office/powerpoint/2010/main" val="53500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13</a:t>
            </a:fld>
            <a:endParaRPr lang="en-US" dirty="0"/>
          </a:p>
        </p:txBody>
      </p:sp>
    </p:spTree>
    <p:extLst>
      <p:ext uri="{BB962C8B-B14F-4D97-AF65-F5344CB8AC3E}">
        <p14:creationId xmlns:p14="http://schemas.microsoft.com/office/powerpoint/2010/main" val="264497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D008DB7-1052-4118-B4D0-A68482100963}" type="slidenum">
              <a:rPr lang="en-US" smtClean="0"/>
              <a:pPr/>
              <a:t>14</a:t>
            </a:fld>
            <a:endParaRPr lang="en-US" dirty="0"/>
          </a:p>
        </p:txBody>
      </p:sp>
    </p:spTree>
    <p:extLst>
      <p:ext uri="{BB962C8B-B14F-4D97-AF65-F5344CB8AC3E}">
        <p14:creationId xmlns:p14="http://schemas.microsoft.com/office/powerpoint/2010/main" val="1249829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15</a:t>
            </a:fld>
            <a:endParaRPr lang="en-US" dirty="0"/>
          </a:p>
        </p:txBody>
      </p:sp>
    </p:spTree>
    <p:extLst>
      <p:ext uri="{BB962C8B-B14F-4D97-AF65-F5344CB8AC3E}">
        <p14:creationId xmlns:p14="http://schemas.microsoft.com/office/powerpoint/2010/main" val="44845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16</a:t>
            </a:fld>
            <a:endParaRPr lang="en-US" dirty="0"/>
          </a:p>
        </p:txBody>
      </p:sp>
    </p:spTree>
    <p:extLst>
      <p:ext uri="{BB962C8B-B14F-4D97-AF65-F5344CB8AC3E}">
        <p14:creationId xmlns:p14="http://schemas.microsoft.com/office/powerpoint/2010/main" val="4217818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762000" y="1190625"/>
            <a:ext cx="5710238" cy="3211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723434" y="4581080"/>
            <a:ext cx="5787474" cy="3748155"/>
          </a:xfrm>
          <a:prstGeom prst="rect">
            <a:avLst/>
          </a:prstGeom>
          <a:noFill/>
          <a:ln>
            <a:noFill/>
          </a:ln>
        </p:spPr>
        <p:txBody>
          <a:bodyPr lIns="95719" tIns="47846" rIns="95719" bIns="47846" anchor="t" anchorCtr="0">
            <a:noAutofit/>
          </a:bodyPr>
          <a:lstStyle/>
          <a:p>
            <a:pPr>
              <a:buSzPct val="25000"/>
            </a:pPr>
            <a:endParaRPr lang="en-US"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4097787" y="9041519"/>
            <a:ext cx="3134881" cy="477608"/>
          </a:xfrm>
          <a:prstGeom prst="rect">
            <a:avLst/>
          </a:prstGeom>
          <a:noFill/>
          <a:ln>
            <a:noFill/>
          </a:ln>
        </p:spPr>
        <p:txBody>
          <a:bodyPr lIns="95719" tIns="47846" rIns="95719" bIns="47846"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17</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170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762000" y="1190625"/>
            <a:ext cx="5710238" cy="3211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723434" y="4581080"/>
            <a:ext cx="5787474" cy="3748155"/>
          </a:xfrm>
          <a:prstGeom prst="rect">
            <a:avLst/>
          </a:prstGeom>
          <a:noFill/>
          <a:ln>
            <a:noFill/>
          </a:ln>
        </p:spPr>
        <p:txBody>
          <a:bodyPr lIns="95719" tIns="47846" rIns="95719" bIns="47846" anchor="t" anchorCtr="0">
            <a:noAutofit/>
          </a:bodyPr>
          <a:lstStyle/>
          <a:p>
            <a:pPr>
              <a:buSzPct val="25000"/>
            </a:pPr>
            <a:endParaRPr lang="en-US" dirty="0">
              <a:solidFill>
                <a:schemeClr val="dk1"/>
              </a:solidFill>
              <a:latin typeface="Calibri"/>
              <a:ea typeface="Calibri"/>
              <a:cs typeface="Calibri"/>
              <a:sym typeface="Calibri"/>
            </a:endParaRPr>
          </a:p>
        </p:txBody>
      </p:sp>
      <p:sp>
        <p:nvSpPr>
          <p:cNvPr id="213" name="Shape 213"/>
          <p:cNvSpPr txBox="1">
            <a:spLocks noGrp="1"/>
          </p:cNvSpPr>
          <p:nvPr>
            <p:ph type="sldNum" idx="12"/>
          </p:nvPr>
        </p:nvSpPr>
        <p:spPr>
          <a:xfrm>
            <a:off x="4097787" y="9041519"/>
            <a:ext cx="3134881" cy="477608"/>
          </a:xfrm>
          <a:prstGeom prst="rect">
            <a:avLst/>
          </a:prstGeom>
          <a:noFill/>
          <a:ln>
            <a:noFill/>
          </a:ln>
        </p:spPr>
        <p:txBody>
          <a:bodyPr lIns="95719" tIns="47846" rIns="95719" bIns="47846"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18</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977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19</a:t>
            </a:fld>
            <a:endParaRPr lang="en-US" dirty="0"/>
          </a:p>
        </p:txBody>
      </p:sp>
    </p:spTree>
    <p:extLst>
      <p:ext uri="{BB962C8B-B14F-4D97-AF65-F5344CB8AC3E}">
        <p14:creationId xmlns:p14="http://schemas.microsoft.com/office/powerpoint/2010/main" val="164075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pPr marL="176108" indent="-176108">
              <a:buFontTx/>
              <a:buChar char="-"/>
            </a:pPr>
            <a:endParaRPr lang="en-US" baseline="0" dirty="0" smtClean="0"/>
          </a:p>
        </p:txBody>
      </p:sp>
      <p:sp>
        <p:nvSpPr>
          <p:cNvPr id="4" name="Slide Number Placeholder 3"/>
          <p:cNvSpPr>
            <a:spLocks noGrp="1"/>
          </p:cNvSpPr>
          <p:nvPr>
            <p:ph type="sldNum" sz="quarter" idx="10"/>
          </p:nvPr>
        </p:nvSpPr>
        <p:spPr/>
        <p:txBody>
          <a:bodyPr/>
          <a:lstStyle/>
          <a:p>
            <a:fld id="{DBA86C20-BC5B-4FA3-B8CB-4691AB9076DC}" type="slidenum">
              <a:rPr lang="en-US" smtClean="0"/>
              <a:t>2</a:t>
            </a:fld>
            <a:endParaRPr lang="en-US" dirty="0"/>
          </a:p>
        </p:txBody>
      </p:sp>
    </p:spTree>
    <p:extLst>
      <p:ext uri="{BB962C8B-B14F-4D97-AF65-F5344CB8AC3E}">
        <p14:creationId xmlns:p14="http://schemas.microsoft.com/office/powerpoint/2010/main" val="25314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20</a:t>
            </a:fld>
            <a:endParaRPr lang="en-US" dirty="0"/>
          </a:p>
        </p:txBody>
      </p:sp>
    </p:spTree>
    <p:extLst>
      <p:ext uri="{BB962C8B-B14F-4D97-AF65-F5344CB8AC3E}">
        <p14:creationId xmlns:p14="http://schemas.microsoft.com/office/powerpoint/2010/main" val="1221576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BA86C20-BC5B-4FA3-B8CB-4691AB9076D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0944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22</a:t>
            </a:fld>
            <a:endParaRPr lang="en-US" dirty="0"/>
          </a:p>
        </p:txBody>
      </p:sp>
    </p:spTree>
    <p:extLst>
      <p:ext uri="{BB962C8B-B14F-4D97-AF65-F5344CB8AC3E}">
        <p14:creationId xmlns:p14="http://schemas.microsoft.com/office/powerpoint/2010/main" val="592031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23</a:t>
            </a:fld>
            <a:endParaRPr lang="en-US" dirty="0"/>
          </a:p>
        </p:txBody>
      </p:sp>
    </p:spTree>
    <p:extLst>
      <p:ext uri="{BB962C8B-B14F-4D97-AF65-F5344CB8AC3E}">
        <p14:creationId xmlns:p14="http://schemas.microsoft.com/office/powerpoint/2010/main" val="13331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3</a:t>
            </a:fld>
            <a:endParaRPr lang="en-US" dirty="0"/>
          </a:p>
        </p:txBody>
      </p:sp>
    </p:spTree>
    <p:extLst>
      <p:ext uri="{BB962C8B-B14F-4D97-AF65-F5344CB8AC3E}">
        <p14:creationId xmlns:p14="http://schemas.microsoft.com/office/powerpoint/2010/main" val="190519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762000" y="1190625"/>
            <a:ext cx="5710238" cy="3211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723434" y="4581080"/>
            <a:ext cx="5787474" cy="3748155"/>
          </a:xfrm>
          <a:prstGeom prst="rect">
            <a:avLst/>
          </a:prstGeom>
          <a:noFill/>
          <a:ln>
            <a:noFill/>
          </a:ln>
        </p:spPr>
        <p:txBody>
          <a:bodyPr lIns="95719" tIns="47846" rIns="95719" bIns="47846" anchor="t" anchorCtr="0">
            <a:noAutofit/>
          </a:bodyPr>
          <a:lstStyle/>
          <a:p>
            <a:pPr>
              <a:buSzPct val="25000"/>
            </a:pPr>
            <a:endParaRPr lang="en-US" dirty="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4097787" y="9041519"/>
            <a:ext cx="3134881" cy="477608"/>
          </a:xfrm>
          <a:prstGeom prst="rect">
            <a:avLst/>
          </a:prstGeom>
          <a:noFill/>
          <a:ln>
            <a:noFill/>
          </a:ln>
        </p:spPr>
        <p:txBody>
          <a:bodyPr lIns="95719" tIns="47846" rIns="95719" bIns="47846"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4</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565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5</a:t>
            </a:fld>
            <a:endParaRPr lang="en-US" dirty="0"/>
          </a:p>
        </p:txBody>
      </p:sp>
    </p:spTree>
    <p:extLst>
      <p:ext uri="{BB962C8B-B14F-4D97-AF65-F5344CB8AC3E}">
        <p14:creationId xmlns:p14="http://schemas.microsoft.com/office/powerpoint/2010/main" val="2163590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6</a:t>
            </a:fld>
            <a:endParaRPr lang="en-US" dirty="0"/>
          </a:p>
        </p:txBody>
      </p:sp>
    </p:spTree>
    <p:extLst>
      <p:ext uri="{BB962C8B-B14F-4D97-AF65-F5344CB8AC3E}">
        <p14:creationId xmlns:p14="http://schemas.microsoft.com/office/powerpoint/2010/main" val="384585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7</a:t>
            </a:fld>
            <a:endParaRPr lang="en-US" dirty="0"/>
          </a:p>
        </p:txBody>
      </p:sp>
    </p:spTree>
    <p:extLst>
      <p:ext uri="{BB962C8B-B14F-4D97-AF65-F5344CB8AC3E}">
        <p14:creationId xmlns:p14="http://schemas.microsoft.com/office/powerpoint/2010/main" val="418272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8</a:t>
            </a:fld>
            <a:endParaRPr lang="en-US" dirty="0"/>
          </a:p>
        </p:txBody>
      </p:sp>
    </p:spTree>
    <p:extLst>
      <p:ext uri="{BB962C8B-B14F-4D97-AF65-F5344CB8AC3E}">
        <p14:creationId xmlns:p14="http://schemas.microsoft.com/office/powerpoint/2010/main" val="222702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08DB7-1052-4118-B4D0-A68482100963}" type="slidenum">
              <a:rPr lang="en-US" smtClean="0"/>
              <a:pPr/>
              <a:t>9</a:t>
            </a:fld>
            <a:endParaRPr lang="en-US" dirty="0"/>
          </a:p>
        </p:txBody>
      </p:sp>
    </p:spTree>
    <p:extLst>
      <p:ext uri="{BB962C8B-B14F-4D97-AF65-F5344CB8AC3E}">
        <p14:creationId xmlns:p14="http://schemas.microsoft.com/office/powerpoint/2010/main" val="391360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EF652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517" y="304801"/>
            <a:ext cx="11599483" cy="1470025"/>
          </a:xfrm>
        </p:spPr>
        <p:txBody>
          <a:bodyPr/>
          <a:lstStyle>
            <a:lvl1pPr algn="l">
              <a:defRPr b="1">
                <a:solidFill>
                  <a:srgbClr val="7030A0"/>
                </a:solidFill>
                <a:latin typeface="Franklin Gothic Medium" panose="020B0603020102020204"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68800" y="4114803"/>
            <a:ext cx="7620000" cy="1260365"/>
          </a:xfrm>
        </p:spPr>
        <p:txBody>
          <a:bodyPr anchor="ctr"/>
          <a:lstStyle>
            <a:lvl1pPr marL="0" indent="0" algn="r">
              <a:buNone/>
              <a:defRPr b="0">
                <a:solidFill>
                  <a:schemeClr val="bg1"/>
                </a:solidFill>
                <a:latin typeface="Franklin Gothic Medium" panose="020B06030201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US" dirty="0"/>
          </a:p>
        </p:txBody>
      </p:sp>
      <p:sp>
        <p:nvSpPr>
          <p:cNvPr id="43" name="Rectangle 42"/>
          <p:cNvSpPr/>
          <p:nvPr/>
        </p:nvSpPr>
        <p:spPr>
          <a:xfrm flipH="1" flipV="1">
            <a:off x="9440" y="0"/>
            <a:ext cx="12200992" cy="182880"/>
          </a:xfrm>
          <a:prstGeom prst="rect">
            <a:avLst/>
          </a:prstGeom>
          <a:gradFill>
            <a:gsLst>
              <a:gs pos="0">
                <a:srgbClr val="EF6526"/>
              </a:gs>
              <a:gs pos="100000">
                <a:srgbClr val="EE21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p:nvSpPr>
        <p:spPr>
          <a:xfrm flipH="1" flipV="1">
            <a:off x="-13936" y="6692383"/>
            <a:ext cx="12200992" cy="182880"/>
          </a:xfrm>
          <a:prstGeom prst="rect">
            <a:avLst/>
          </a:prstGeom>
          <a:gradFill>
            <a:gsLst>
              <a:gs pos="0">
                <a:srgbClr val="EE212D"/>
              </a:gs>
              <a:gs pos="100000">
                <a:srgbClr val="EF65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5391491"/>
            <a:ext cx="3149600" cy="124070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4" y="1828800"/>
            <a:ext cx="11785600" cy="22479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7528" y="5717795"/>
            <a:ext cx="2488603" cy="914400"/>
          </a:xfrm>
          <a:prstGeom prst="rect">
            <a:avLst/>
          </a:prstGeom>
        </p:spPr>
      </p:pic>
    </p:spTree>
    <p:extLst>
      <p:ext uri="{BB962C8B-B14F-4D97-AF65-F5344CB8AC3E}">
        <p14:creationId xmlns:p14="http://schemas.microsoft.com/office/powerpoint/2010/main" val="3140171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title Slide">
    <p:bg>
      <p:bgPr>
        <a:solidFill>
          <a:srgbClr val="EF6526"/>
        </a:solidFill>
        <a:effectLst/>
      </p:bgPr>
    </p:bg>
    <p:spTree>
      <p:nvGrpSpPr>
        <p:cNvPr id="1" name=""/>
        <p:cNvGrpSpPr/>
        <p:nvPr/>
      </p:nvGrpSpPr>
      <p:grpSpPr>
        <a:xfrm>
          <a:off x="0" y="0"/>
          <a:ext cx="0" cy="0"/>
          <a:chOff x="0" y="0"/>
          <a:chExt cx="0" cy="0"/>
        </a:xfrm>
      </p:grpSpPr>
      <p:sp>
        <p:nvSpPr>
          <p:cNvPr id="17" name="Rectangle 16"/>
          <p:cNvSpPr/>
          <p:nvPr/>
        </p:nvSpPr>
        <p:spPr>
          <a:xfrm flipH="1" flipV="1">
            <a:off x="-2248" y="0"/>
            <a:ext cx="12200992" cy="182880"/>
          </a:xfrm>
          <a:prstGeom prst="rect">
            <a:avLst/>
          </a:prstGeom>
          <a:gradFill>
            <a:gsLst>
              <a:gs pos="0">
                <a:srgbClr val="EF6526"/>
              </a:gs>
              <a:gs pos="100000">
                <a:srgbClr val="EE21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p:nvSpPr>
        <p:spPr>
          <a:xfrm flipH="1" flipV="1">
            <a:off x="-2248" y="6692383"/>
            <a:ext cx="12200992" cy="182880"/>
          </a:xfrm>
          <a:prstGeom prst="rect">
            <a:avLst/>
          </a:prstGeom>
          <a:gradFill>
            <a:gsLst>
              <a:gs pos="0">
                <a:srgbClr val="EE212D"/>
              </a:gs>
              <a:gs pos="100000">
                <a:srgbClr val="EF65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0" y="5391491"/>
            <a:ext cx="3149600" cy="124070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3715" y="609603"/>
            <a:ext cx="8549068" cy="1630587"/>
          </a:xfrm>
          <a:prstGeom prst="rect">
            <a:avLst/>
          </a:prstGeom>
        </p:spPr>
      </p:pic>
      <p:sp>
        <p:nvSpPr>
          <p:cNvPr id="22" name="Title 1"/>
          <p:cNvSpPr>
            <a:spLocks noGrp="1"/>
          </p:cNvSpPr>
          <p:nvPr>
            <p:ph type="ctrTitle"/>
          </p:nvPr>
        </p:nvSpPr>
        <p:spPr>
          <a:xfrm>
            <a:off x="298508" y="2514603"/>
            <a:ext cx="11599483" cy="1470025"/>
          </a:xfrm>
        </p:spPr>
        <p:txBody>
          <a:bodyPr/>
          <a:lstStyle>
            <a:lvl1pPr>
              <a:defRPr>
                <a:solidFill>
                  <a:srgbClr val="69358C"/>
                </a:solidFill>
              </a:defRPr>
            </a:lvl1pPr>
          </a:lstStyle>
          <a:p>
            <a:r>
              <a:rPr lang="en-US" smtClean="0"/>
              <a:t>Click to edit Master title style</a:t>
            </a:r>
            <a:endParaRPr lang="en-US" dirty="0"/>
          </a:p>
        </p:txBody>
      </p:sp>
      <p:sp>
        <p:nvSpPr>
          <p:cNvPr id="23" name="Subtitle 2"/>
          <p:cNvSpPr>
            <a:spLocks noGrp="1"/>
          </p:cNvSpPr>
          <p:nvPr>
            <p:ph type="subTitle" idx="1"/>
          </p:nvPr>
        </p:nvSpPr>
        <p:spPr>
          <a:xfrm>
            <a:off x="28454" y="4131126"/>
            <a:ext cx="12139593" cy="1260365"/>
          </a:xfrm>
        </p:spPr>
        <p:txBody>
          <a:bodyPr/>
          <a:lstStyle>
            <a:lvl1pPr algn="ctr">
              <a:defRPr>
                <a:solidFill>
                  <a:schemeClr val="tx1"/>
                </a:solidFill>
              </a:defRPr>
            </a:lvl1pPr>
          </a:lstStyle>
          <a:p>
            <a:r>
              <a:rPr lang="en-US" smtClean="0"/>
              <a:t>Click to edit Master subtitle style</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7528" y="5667493"/>
            <a:ext cx="2488603" cy="914400"/>
          </a:xfrm>
          <a:prstGeom prst="rect">
            <a:avLst/>
          </a:prstGeom>
        </p:spPr>
      </p:pic>
    </p:spTree>
    <p:extLst>
      <p:ext uri="{BB962C8B-B14F-4D97-AF65-F5344CB8AC3E}">
        <p14:creationId xmlns:p14="http://schemas.microsoft.com/office/powerpoint/2010/main" val="12551219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005" y="1464881"/>
            <a:ext cx="11582643" cy="5105400"/>
          </a:xfrm>
        </p:spPr>
        <p:txBody>
          <a:bodyPr>
            <a:normAutofit/>
          </a:bodyPr>
          <a:lstStyle>
            <a:lvl1pPr marL="0" indent="0">
              <a:buFontTx/>
              <a:buNone/>
              <a:defRPr sz="2400" b="1">
                <a:solidFill>
                  <a:srgbClr val="69358C"/>
                </a:solidFill>
              </a:defRPr>
            </a:lvl1pPr>
            <a:lvl2pPr marL="557213" indent="-214313">
              <a:buClr>
                <a:srgbClr val="13A64E"/>
              </a:buClr>
              <a:buFont typeface="Wingdings" panose="05000000000000000000" pitchFamily="2" charset="2"/>
              <a:buChar char="§"/>
              <a:defRPr sz="2250"/>
            </a:lvl2pPr>
            <a:lvl3pPr>
              <a:buClr>
                <a:srgbClr val="13A64E"/>
              </a:buClr>
              <a:defRPr sz="2250"/>
            </a:lvl3pPr>
            <a:lvl4pPr marL="1200150" indent="-171450">
              <a:buClr>
                <a:srgbClr val="13A64E"/>
              </a:buClr>
              <a:buFont typeface="Wingdings" panose="05000000000000000000" pitchFamily="2" charset="2"/>
              <a:buChar char="§"/>
              <a:defRPr sz="2250"/>
            </a:lvl4pPr>
            <a:lvl5pPr marL="1543050" indent="-171450">
              <a:buFont typeface="Arial" panose="020B0604020202020204" pitchFamily="34" charset="0"/>
              <a:buChar char="•"/>
              <a:defRPr sz="22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a:xfrm>
            <a:off x="239657" y="38100"/>
            <a:ext cx="11241145" cy="1181100"/>
          </a:xfrm>
        </p:spPr>
        <p:txBody>
          <a:bodyPr>
            <a:normAutofit/>
          </a:bodyPr>
          <a:lstStyle>
            <a:lvl1pPr>
              <a:defRPr sz="3000">
                <a:solidFill>
                  <a:schemeClr val="bg1"/>
                </a:solidFill>
                <a:latin typeface="Franklin Gothic Medium" panose="020B06030201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2839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480800" cy="1143000"/>
          </a:xfrm>
        </p:spPr>
        <p:txBody>
          <a:bodyPr>
            <a:normAutofit/>
          </a:bodyPr>
          <a:lstStyle>
            <a:lvl1pPr>
              <a:defRPr sz="3000">
                <a:solidFill>
                  <a:schemeClr val="bg1"/>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03201" y="1464882"/>
            <a:ext cx="5689601" cy="5088318"/>
          </a:xfrm>
        </p:spPr>
        <p:txBody>
          <a:bodyPr/>
          <a:lstStyle>
            <a:lvl1pPr marL="0" indent="0">
              <a:buNone/>
              <a:defRPr sz="2100" b="1">
                <a:latin typeface="Franklin Gothic Book" panose="020B0503020102020204" pitchFamily="34" charset="0"/>
              </a:defRPr>
            </a:lvl1pPr>
            <a:lvl2pPr marL="557213" indent="-214313">
              <a:buClr>
                <a:srgbClr val="13A64E"/>
              </a:buClr>
              <a:buFont typeface="Wingdings" panose="05000000000000000000" pitchFamily="2" charset="2"/>
              <a:buChar char="§"/>
              <a:defRPr sz="2100">
                <a:latin typeface="Franklin Gothic Book" panose="020B0503020102020204" pitchFamily="34" charset="0"/>
              </a:defRPr>
            </a:lvl2pPr>
            <a:lvl3pPr>
              <a:buClr>
                <a:srgbClr val="13A64E"/>
              </a:buClr>
              <a:defRPr sz="2100">
                <a:latin typeface="Franklin Gothic Book" panose="020B0503020102020204" pitchFamily="34" charset="0"/>
              </a:defRPr>
            </a:lvl3pPr>
            <a:lvl4pPr marL="1200150" indent="-171450">
              <a:buClr>
                <a:srgbClr val="13A64E"/>
              </a:buClr>
              <a:buFont typeface="Wingdings" panose="05000000000000000000" pitchFamily="2" charset="2"/>
              <a:buChar char="§"/>
              <a:defRPr sz="2100">
                <a:latin typeface="Franklin Gothic Book" panose="020B0503020102020204" pitchFamily="34" charset="0"/>
              </a:defRPr>
            </a:lvl4pPr>
            <a:lvl5pPr>
              <a:defRPr sz="2100">
                <a:latin typeface="Franklin Gothic Book" panose="020B0503020102020204"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994400" y="1464882"/>
            <a:ext cx="5791200" cy="5088318"/>
          </a:xfrm>
        </p:spPr>
        <p:txBody>
          <a:bodyPr/>
          <a:lstStyle>
            <a:lvl1pPr>
              <a:defRPr lang="en-US" sz="2100" b="1" kern="1200" dirty="0" smtClean="0">
                <a:solidFill>
                  <a:srgbClr val="69358C"/>
                </a:solidFill>
                <a:latin typeface="Franklin Gothic Book" panose="020B0503020102020204" pitchFamily="34" charset="0"/>
                <a:ea typeface="+mn-ea"/>
                <a:cs typeface="+mn-cs"/>
              </a:defRPr>
            </a:lvl1pPr>
            <a:lvl2pPr marL="685800" indent="-342900">
              <a:buFont typeface="Wingdings" panose="05000000000000000000" pitchFamily="2" charset="2"/>
              <a:buChar char="§"/>
              <a:defRPr lang="en-US" sz="2100" kern="1200" dirty="0" smtClean="0">
                <a:solidFill>
                  <a:schemeClr val="tx1"/>
                </a:solidFill>
                <a:latin typeface="Franklin Gothic Book" panose="020B0503020102020204" pitchFamily="34" charset="0"/>
                <a:ea typeface="+mn-ea"/>
                <a:cs typeface="+mn-cs"/>
              </a:defRPr>
            </a:lvl2pPr>
            <a:lvl3pPr marL="857250" indent="-171450">
              <a:defRPr lang="en-US" sz="2100" kern="1200" dirty="0" smtClean="0">
                <a:solidFill>
                  <a:schemeClr val="tx1"/>
                </a:solidFill>
                <a:latin typeface="Franklin Gothic Book" panose="020B0503020102020204" pitchFamily="34" charset="0"/>
                <a:ea typeface="+mn-ea"/>
                <a:cs typeface="+mn-cs"/>
              </a:defRPr>
            </a:lvl3pPr>
            <a:lvl4pPr marL="1200150" indent="-171450">
              <a:buFont typeface="Wingdings" panose="05000000000000000000" pitchFamily="2" charset="2"/>
              <a:buChar char="§"/>
              <a:defRPr lang="en-US" sz="2100" kern="1200" dirty="0" smtClean="0">
                <a:solidFill>
                  <a:schemeClr val="tx1"/>
                </a:solidFill>
                <a:latin typeface="Franklin Gothic Book" panose="020B0503020102020204" pitchFamily="34" charset="0"/>
                <a:ea typeface="+mn-ea"/>
                <a:cs typeface="+mn-cs"/>
              </a:defRPr>
            </a:lvl4pPr>
            <a:lvl5pPr>
              <a:defRPr sz="2100"/>
            </a:lvl5pPr>
            <a:lvl6pPr>
              <a:defRPr sz="1350"/>
            </a:lvl6pPr>
            <a:lvl7pPr>
              <a:defRPr sz="1350"/>
            </a:lvl7pPr>
            <a:lvl8pPr>
              <a:defRPr sz="1350"/>
            </a:lvl8pPr>
            <a:lvl9pPr>
              <a:defRPr sz="1350"/>
            </a:lvl9pPr>
          </a:lstStyle>
          <a:p>
            <a:pPr marL="0" lvl="0" indent="0" algn="l" defTabSz="685800" rtl="0" eaLnBrk="1" latinLnBrk="0" hangingPunct="1">
              <a:spcBef>
                <a:spcPct val="20000"/>
              </a:spcBef>
              <a:buFont typeface="Arial" panose="020B0604020202020204" pitchFamily="34" charset="0"/>
              <a:buNone/>
            </a:pPr>
            <a:r>
              <a:rPr lang="en-US" smtClean="0"/>
              <a:t>Click to edit Master text styles</a:t>
            </a:r>
          </a:p>
          <a:p>
            <a:pPr marL="0" lvl="1" indent="0" algn="l" defTabSz="685800" rtl="0" eaLnBrk="1" latinLnBrk="0" hangingPunct="1">
              <a:spcBef>
                <a:spcPct val="20000"/>
              </a:spcBef>
              <a:buFont typeface="Arial" panose="020B0604020202020204" pitchFamily="34" charset="0"/>
              <a:buNone/>
            </a:pPr>
            <a:r>
              <a:rPr lang="en-US" smtClean="0"/>
              <a:t>Second level</a:t>
            </a:r>
          </a:p>
          <a:p>
            <a:pPr marL="0" lvl="2" indent="0" algn="l" defTabSz="685800" rtl="0" eaLnBrk="1" latinLnBrk="0" hangingPunct="1">
              <a:spcBef>
                <a:spcPct val="20000"/>
              </a:spcBef>
              <a:buFont typeface="Arial" panose="020B0604020202020204" pitchFamily="34" charset="0"/>
              <a:buNone/>
            </a:pPr>
            <a:r>
              <a:rPr lang="en-US" smtClean="0"/>
              <a:t>Third level</a:t>
            </a:r>
          </a:p>
          <a:p>
            <a:pPr marL="0" lvl="3" indent="0" algn="l" defTabSz="685800" rtl="0" eaLnBrk="1" latinLnBrk="0" hangingPunct="1">
              <a:spcBef>
                <a:spcPct val="20000"/>
              </a:spcBef>
              <a:buFont typeface="Arial" panose="020B0604020202020204" pitchFamily="34" charset="0"/>
              <a:buNone/>
            </a:pPr>
            <a:r>
              <a:rPr lang="en-US" smtClean="0"/>
              <a:t>Fourth level</a:t>
            </a:r>
          </a:p>
        </p:txBody>
      </p:sp>
    </p:spTree>
    <p:extLst>
      <p:ext uri="{BB962C8B-B14F-4D97-AF65-F5344CB8AC3E}">
        <p14:creationId xmlns:p14="http://schemas.microsoft.com/office/powerpoint/2010/main" val="265915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9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01" y="98667"/>
            <a:ext cx="12268820" cy="1373442"/>
          </a:xfrm>
          <a:prstGeom prst="rect">
            <a:avLst/>
          </a:prstGeom>
        </p:spPr>
      </p:pic>
      <p:sp>
        <p:nvSpPr>
          <p:cNvPr id="2" name="Title Placeholder 1"/>
          <p:cNvSpPr>
            <a:spLocks noGrp="1"/>
          </p:cNvSpPr>
          <p:nvPr>
            <p:ph type="title"/>
          </p:nvPr>
        </p:nvSpPr>
        <p:spPr>
          <a:xfrm>
            <a:off x="203200" y="0"/>
            <a:ext cx="11480800" cy="12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1" y="1464882"/>
            <a:ext cx="11480801" cy="50121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flipH="1" flipV="1">
            <a:off x="-32602" y="0"/>
            <a:ext cx="12268820" cy="182880"/>
          </a:xfrm>
          <a:prstGeom prst="rect">
            <a:avLst/>
          </a:prstGeom>
          <a:gradFill>
            <a:gsLst>
              <a:gs pos="0">
                <a:srgbClr val="EF6526"/>
              </a:gs>
              <a:gs pos="100000">
                <a:srgbClr val="EE21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flipH="1" flipV="1">
            <a:off x="-13936" y="6627115"/>
            <a:ext cx="12200992" cy="248151"/>
          </a:xfrm>
          <a:prstGeom prst="rect">
            <a:avLst/>
          </a:prstGeom>
          <a:gradFill>
            <a:gsLst>
              <a:gs pos="0">
                <a:srgbClr val="EE212D"/>
              </a:gs>
              <a:gs pos="100000">
                <a:srgbClr val="EF652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051" name="Picture 3" descr="Collective_Impact_Logo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379202" y="5962350"/>
            <a:ext cx="540807" cy="5984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30060" y="6096002"/>
            <a:ext cx="547541" cy="415989"/>
          </a:xfrm>
          <a:prstGeom prst="rect">
            <a:avLst/>
          </a:prstGeom>
        </p:spPr>
      </p:pic>
    </p:spTree>
    <p:extLst>
      <p:ext uri="{BB962C8B-B14F-4D97-AF65-F5344CB8AC3E}">
        <p14:creationId xmlns:p14="http://schemas.microsoft.com/office/powerpoint/2010/main" val="433269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9" r:id="rId5"/>
  </p:sldLayoutIdLst>
  <p:txStyles>
    <p:titleStyle>
      <a:lvl1pPr algn="ctr" defTabSz="685800" rtl="0" eaLnBrk="1" latinLnBrk="0" hangingPunct="1">
        <a:spcBef>
          <a:spcPct val="0"/>
        </a:spcBef>
        <a:buNone/>
        <a:defRPr sz="3000" kern="1200">
          <a:solidFill>
            <a:schemeClr val="bg1"/>
          </a:solidFill>
          <a:latin typeface="Franklin Gothic Medium" panose="020B0603020102020204" pitchFamily="34" charset="0"/>
          <a:ea typeface="+mj-ea"/>
          <a:cs typeface="+mj-cs"/>
        </a:defRPr>
      </a:lvl1pPr>
    </p:titleStyle>
    <p:bodyStyle>
      <a:lvl1pPr marL="0" indent="0" algn="l" defTabSz="685800" rtl="0" eaLnBrk="1" latinLnBrk="0" hangingPunct="1">
        <a:spcBef>
          <a:spcPct val="20000"/>
        </a:spcBef>
        <a:spcAft>
          <a:spcPts val="600"/>
        </a:spcAft>
        <a:buFont typeface="Arial" panose="020B0604020202020204" pitchFamily="34" charset="0"/>
        <a:buNone/>
        <a:defRPr sz="2400" b="1" kern="1200">
          <a:solidFill>
            <a:srgbClr val="7030A0"/>
          </a:solidFill>
          <a:latin typeface="Franklin Gothic Book" panose="020B0503020102020204" pitchFamily="34" charset="0"/>
          <a:ea typeface="+mn-ea"/>
          <a:cs typeface="+mn-cs"/>
        </a:defRPr>
      </a:lvl1pPr>
      <a:lvl2pPr marL="557213" indent="-214313" algn="l" defTabSz="685800" rtl="0" eaLnBrk="1" latinLnBrk="0" hangingPunct="1">
        <a:spcBef>
          <a:spcPct val="20000"/>
        </a:spcBef>
        <a:spcAft>
          <a:spcPts val="600"/>
        </a:spcAft>
        <a:buClr>
          <a:srgbClr val="13A64E"/>
        </a:buClr>
        <a:buFont typeface="Wingdings" panose="05000000000000000000" pitchFamily="2" charset="2"/>
        <a:buChar char="§"/>
        <a:defRPr sz="2250" kern="1200">
          <a:solidFill>
            <a:schemeClr val="tx1"/>
          </a:solidFill>
          <a:latin typeface="Franklin Gothic Book" panose="020B0503020102020204" pitchFamily="34" charset="0"/>
          <a:ea typeface="+mn-ea"/>
          <a:cs typeface="+mn-cs"/>
        </a:defRPr>
      </a:lvl2pPr>
      <a:lvl3pPr marL="857250" indent="-171450" algn="l" defTabSz="685800" rtl="0" eaLnBrk="1" latinLnBrk="0" hangingPunct="1">
        <a:spcBef>
          <a:spcPct val="20000"/>
        </a:spcBef>
        <a:spcAft>
          <a:spcPts val="600"/>
        </a:spcAft>
        <a:buClr>
          <a:srgbClr val="13A64E"/>
        </a:buClr>
        <a:buFont typeface="Arial" panose="020B0604020202020204" pitchFamily="34" charset="0"/>
        <a:buChar char="•"/>
        <a:defRPr sz="2250" kern="1200">
          <a:solidFill>
            <a:schemeClr val="tx1"/>
          </a:solidFill>
          <a:latin typeface="Franklin Gothic Book" panose="020B0503020102020204" pitchFamily="34" charset="0"/>
          <a:ea typeface="+mn-ea"/>
          <a:cs typeface="+mn-cs"/>
        </a:defRPr>
      </a:lvl3pPr>
      <a:lvl4pPr marL="1200150" indent="-171450" algn="l" defTabSz="685800" rtl="0" eaLnBrk="1" latinLnBrk="0" hangingPunct="1">
        <a:spcBef>
          <a:spcPct val="20000"/>
        </a:spcBef>
        <a:spcAft>
          <a:spcPts val="600"/>
        </a:spcAft>
        <a:buClr>
          <a:srgbClr val="13A64E"/>
        </a:buClr>
        <a:buFont typeface="Wingdings" panose="05000000000000000000" pitchFamily="2" charset="2"/>
        <a:buChar char="§"/>
        <a:defRPr sz="2250" kern="1200">
          <a:solidFill>
            <a:schemeClr val="tx1"/>
          </a:solidFill>
          <a:latin typeface="Franklin Gothic Book" panose="020B0503020102020204" pitchFamily="34" charset="0"/>
          <a:ea typeface="+mn-ea"/>
          <a:cs typeface="+mn-cs"/>
        </a:defRPr>
      </a:lvl4pPr>
      <a:lvl5pPr marL="1543050" indent="-171450" algn="l" defTabSz="685800" rtl="0" eaLnBrk="1" latinLnBrk="0" hangingPunct="1">
        <a:spcBef>
          <a:spcPct val="20000"/>
        </a:spcBef>
        <a:spcAft>
          <a:spcPts val="600"/>
        </a:spcAft>
        <a:buClr>
          <a:srgbClr val="13A64E"/>
        </a:buClr>
        <a:buFont typeface="Arial" panose="020B0604020202020204" pitchFamily="34" charset="0"/>
        <a:buChar char="•"/>
        <a:defRPr sz="225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Applying Collective Impact</a:t>
            </a:r>
            <a:br>
              <a:rPr lang="en-US" dirty="0"/>
            </a:br>
            <a:r>
              <a:rPr lang="en-US" dirty="0"/>
              <a:t>to a Healthy Start CAN/CI Initiative </a:t>
            </a:r>
          </a:p>
        </p:txBody>
      </p:sp>
      <p:sp>
        <p:nvSpPr>
          <p:cNvPr id="3" name="Subtitle 2"/>
          <p:cNvSpPr>
            <a:spLocks noGrp="1"/>
          </p:cNvSpPr>
          <p:nvPr>
            <p:ph type="subTitle" idx="1"/>
          </p:nvPr>
        </p:nvSpPr>
        <p:spPr/>
        <p:txBody>
          <a:bodyPr>
            <a:normAutofit/>
          </a:bodyPr>
          <a:lstStyle/>
          <a:p>
            <a:r>
              <a:rPr lang="en-US" dirty="0" smtClean="0"/>
              <a:t>Peer Learning Network Call #2</a:t>
            </a:r>
          </a:p>
          <a:p>
            <a:r>
              <a:rPr lang="en-US" dirty="0" smtClean="0"/>
              <a:t>July 2015 </a:t>
            </a:r>
            <a:endParaRPr lang="en-US" dirty="0"/>
          </a:p>
        </p:txBody>
      </p:sp>
    </p:spTree>
    <p:extLst>
      <p:ext uri="{BB962C8B-B14F-4D97-AF65-F5344CB8AC3E}">
        <p14:creationId xmlns:p14="http://schemas.microsoft.com/office/powerpoint/2010/main" val="1499585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dirty="0">
              <a:solidFill>
                <a:srgbClr val="00B050"/>
              </a:solidFill>
            </a:endParaRPr>
          </a:p>
          <a:p>
            <a:pPr marL="457200" indent="-457200">
              <a:buAutoNum type="arabicParenR"/>
            </a:pPr>
            <a:r>
              <a:rPr lang="en-CA" b="0" dirty="0" smtClean="0">
                <a:solidFill>
                  <a:schemeClr val="tx1"/>
                </a:solidFill>
              </a:rPr>
              <a:t>What </a:t>
            </a:r>
            <a:r>
              <a:rPr lang="en-CA" b="0" dirty="0">
                <a:solidFill>
                  <a:schemeClr val="tx1"/>
                </a:solidFill>
              </a:rPr>
              <a:t>does a good agenda look like? - agenda template  Do you use a standard template? What are key things that you find helpful to include on your </a:t>
            </a:r>
            <a:r>
              <a:rPr lang="en-CA" b="0" dirty="0" smtClean="0">
                <a:solidFill>
                  <a:schemeClr val="tx1"/>
                </a:solidFill>
              </a:rPr>
              <a:t>template?</a:t>
            </a:r>
          </a:p>
          <a:p>
            <a:pPr marL="457200" indent="-457200">
              <a:buFontTx/>
              <a:buAutoNum type="arabicParenR"/>
            </a:pPr>
            <a:r>
              <a:rPr lang="en-CA" b="0" dirty="0" smtClean="0">
                <a:solidFill>
                  <a:schemeClr val="tx1"/>
                </a:solidFill>
              </a:rPr>
              <a:t>Timeline </a:t>
            </a:r>
            <a:r>
              <a:rPr lang="en-CA" b="0" dirty="0">
                <a:solidFill>
                  <a:schemeClr val="tx1"/>
                </a:solidFill>
              </a:rPr>
              <a:t>for progress, what is reasonable and </a:t>
            </a:r>
            <a:r>
              <a:rPr lang="en-CA" b="0" dirty="0" smtClean="0">
                <a:solidFill>
                  <a:schemeClr val="tx1"/>
                </a:solidFill>
              </a:rPr>
              <a:t>realistic?</a:t>
            </a:r>
          </a:p>
          <a:p>
            <a:pPr marL="457200" indent="-457200">
              <a:buFontTx/>
              <a:buAutoNum type="arabicParenR"/>
            </a:pPr>
            <a:r>
              <a:rPr lang="en-CA" dirty="0" smtClean="0">
                <a:solidFill>
                  <a:schemeClr val="tx1"/>
                </a:solidFill>
              </a:rPr>
              <a:t>Moving from Consortium to CANs: Do we start all over? How do we transition?</a:t>
            </a:r>
            <a:endParaRPr lang="en-CA" dirty="0">
              <a:solidFill>
                <a:schemeClr val="tx1"/>
              </a:solidFill>
            </a:endParaRPr>
          </a:p>
          <a:p>
            <a:pPr marL="457200" indent="-457200">
              <a:buAutoNum type="arabicParenR"/>
            </a:pPr>
            <a:r>
              <a:rPr lang="en-CA" dirty="0" smtClean="0">
                <a:solidFill>
                  <a:schemeClr val="tx1"/>
                </a:solidFill>
              </a:rPr>
              <a:t>What </a:t>
            </a:r>
            <a:r>
              <a:rPr lang="en-CA" dirty="0">
                <a:solidFill>
                  <a:schemeClr val="tx1"/>
                </a:solidFill>
              </a:rPr>
              <a:t>is the difference between the Consortium and the CAN</a:t>
            </a:r>
            <a:r>
              <a:rPr lang="en-CA" dirty="0" smtClean="0">
                <a:solidFill>
                  <a:schemeClr val="tx1"/>
                </a:solidFill>
              </a:rPr>
              <a:t>?</a:t>
            </a:r>
            <a:endParaRPr lang="en-US" dirty="0">
              <a:solidFill>
                <a:schemeClr val="tx1"/>
              </a:solidFill>
            </a:endParaRPr>
          </a:p>
        </p:txBody>
      </p:sp>
      <p:sp>
        <p:nvSpPr>
          <p:cNvPr id="3" name="Title 2"/>
          <p:cNvSpPr>
            <a:spLocks noGrp="1"/>
          </p:cNvSpPr>
          <p:nvPr>
            <p:ph type="title"/>
          </p:nvPr>
        </p:nvSpPr>
        <p:spPr/>
        <p:txBody>
          <a:bodyPr/>
          <a:lstStyle/>
          <a:p>
            <a:r>
              <a:rPr lang="en-US" dirty="0" smtClean="0"/>
              <a:t>Outstanding Questions from Call #1</a:t>
            </a:r>
            <a:endParaRPr lang="en-US" dirty="0"/>
          </a:p>
        </p:txBody>
      </p:sp>
    </p:spTree>
    <p:extLst>
      <p:ext uri="{BB962C8B-B14F-4D97-AF65-F5344CB8AC3E}">
        <p14:creationId xmlns:p14="http://schemas.microsoft.com/office/powerpoint/2010/main" val="3052795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5926955" y="1997242"/>
            <a:ext cx="7127288" cy="3497193"/>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rgbClr val="69358C"/>
              </a:buClr>
              <a:buSzPct val="25000"/>
              <a:buFont typeface="Arial"/>
              <a:buNone/>
            </a:pPr>
            <a:r>
              <a:rPr lang="en-US" sz="2800" b="1" i="0" u="none" strike="noStrike" cap="none" baseline="0" dirty="0">
                <a:solidFill>
                  <a:srgbClr val="69358C"/>
                </a:solidFill>
                <a:latin typeface="Souce Sans Pro"/>
                <a:ea typeface="Souce Sans Pro"/>
                <a:cs typeface="Souce Sans Pro"/>
                <a:sym typeface="Souce Sans Pro"/>
              </a:rPr>
              <a:t>Ownership</a:t>
            </a:r>
          </a:p>
          <a:p>
            <a:pPr marL="0" marR="0" lvl="0" indent="0" algn="l" rtl="0">
              <a:lnSpc>
                <a:spcPct val="150000"/>
              </a:lnSpc>
              <a:spcBef>
                <a:spcPts val="1160"/>
              </a:spcBef>
              <a:spcAft>
                <a:spcPts val="0"/>
              </a:spcAft>
              <a:buClr>
                <a:srgbClr val="69358C"/>
              </a:buClr>
              <a:buSzPct val="25000"/>
              <a:buFont typeface="Arial"/>
              <a:buNone/>
            </a:pPr>
            <a:r>
              <a:rPr lang="en-US" sz="2800" b="1" i="0" u="none" strike="noStrike" cap="none" baseline="0" dirty="0">
                <a:solidFill>
                  <a:srgbClr val="69358C"/>
                </a:solidFill>
                <a:latin typeface="Souce Sans Pro"/>
                <a:ea typeface="Souce Sans Pro"/>
                <a:cs typeface="Souce Sans Pro"/>
                <a:sym typeface="Souce Sans Pro"/>
              </a:rPr>
              <a:t>Systems</a:t>
            </a:r>
          </a:p>
          <a:p>
            <a:pPr marL="0" marR="0" lvl="0" indent="0" algn="l" rtl="0">
              <a:lnSpc>
                <a:spcPct val="150000"/>
              </a:lnSpc>
              <a:spcBef>
                <a:spcPts val="1160"/>
              </a:spcBef>
              <a:spcAft>
                <a:spcPts val="0"/>
              </a:spcAft>
              <a:buClr>
                <a:srgbClr val="69358C"/>
              </a:buClr>
              <a:buSzPct val="25000"/>
              <a:buFont typeface="Arial"/>
              <a:buNone/>
            </a:pPr>
            <a:r>
              <a:rPr lang="en-US" sz="2800" b="1" i="0" u="none" strike="noStrike" cap="none" baseline="0" dirty="0">
                <a:solidFill>
                  <a:srgbClr val="69358C"/>
                </a:solidFill>
                <a:latin typeface="Souce Sans Pro"/>
                <a:ea typeface="Souce Sans Pro"/>
                <a:cs typeface="Souce Sans Pro"/>
                <a:sym typeface="Souce Sans Pro"/>
              </a:rPr>
              <a:t>Context</a:t>
            </a:r>
          </a:p>
          <a:p>
            <a:pPr marL="0" marR="0" lvl="0" indent="0" algn="l" rtl="0">
              <a:lnSpc>
                <a:spcPct val="150000"/>
              </a:lnSpc>
              <a:spcBef>
                <a:spcPts val="1160"/>
              </a:spcBef>
              <a:spcAft>
                <a:spcPts val="0"/>
              </a:spcAft>
              <a:buClr>
                <a:srgbClr val="69358C"/>
              </a:buClr>
              <a:buSzPct val="25000"/>
              <a:buFont typeface="Arial"/>
              <a:buNone/>
            </a:pPr>
            <a:r>
              <a:rPr lang="en-US" sz="2800" b="1" i="0" u="none" strike="noStrike" cap="none" baseline="0" dirty="0">
                <a:solidFill>
                  <a:srgbClr val="69358C"/>
                </a:solidFill>
                <a:latin typeface="Souce Sans Pro"/>
                <a:ea typeface="Souce Sans Pro"/>
                <a:cs typeface="Souce Sans Pro"/>
                <a:sym typeface="Souce Sans Pro"/>
              </a:rPr>
              <a:t>Shared and Adaptive </a:t>
            </a:r>
            <a:r>
              <a:rPr lang="en-US" sz="2800" b="1" i="0" u="none" strike="noStrike" cap="none" baseline="0" dirty="0" smtClean="0">
                <a:solidFill>
                  <a:srgbClr val="69358C"/>
                </a:solidFill>
                <a:latin typeface="Souce Sans Pro"/>
                <a:ea typeface="Souce Sans Pro"/>
                <a:cs typeface="Souce Sans Pro"/>
                <a:sym typeface="Souce Sans Pro"/>
              </a:rPr>
              <a:t>Leadership</a:t>
            </a:r>
            <a:endParaRPr lang="en-US" sz="2800" b="1" i="0" u="none" strike="noStrike" cap="none" baseline="0" dirty="0">
              <a:solidFill>
                <a:srgbClr val="69358C"/>
              </a:solidFill>
              <a:latin typeface="Souce Sans Pro"/>
              <a:ea typeface="Souce Sans Pro"/>
              <a:cs typeface="Souce Sans Pro"/>
              <a:sym typeface="Souce Sans Pro"/>
            </a:endParaRPr>
          </a:p>
        </p:txBody>
      </p:sp>
      <p:sp>
        <p:nvSpPr>
          <p:cNvPr id="219" name="Shape 219" descr="arrow"/>
          <p:cNvSpPr/>
          <p:nvPr/>
        </p:nvSpPr>
        <p:spPr>
          <a:xfrm flipH="1">
            <a:off x="4355490" y="2223839"/>
            <a:ext cx="1355701" cy="380992"/>
          </a:xfrm>
          <a:prstGeom prst="leftArrow">
            <a:avLst>
              <a:gd name="adj1" fmla="val 50000"/>
              <a:gd name="adj2" fmla="val 50000"/>
            </a:avLst>
          </a:prstGeom>
          <a:solidFill>
            <a:srgbClr val="00B050"/>
          </a:solidFill>
          <a:ln w="635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rgbClr val="FFFFFF"/>
              </a:solidFill>
              <a:latin typeface="Calibri"/>
              <a:ea typeface="Calibri"/>
              <a:cs typeface="Calibri"/>
              <a:sym typeface="Calibri"/>
            </a:endParaRPr>
          </a:p>
        </p:txBody>
      </p:sp>
      <p:sp>
        <p:nvSpPr>
          <p:cNvPr id="220" name="Shape 220"/>
          <p:cNvSpPr/>
          <p:nvPr/>
        </p:nvSpPr>
        <p:spPr>
          <a:xfrm>
            <a:off x="224880" y="2097513"/>
            <a:ext cx="3822092" cy="3108542"/>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2800" b="1" i="0" u="none" strike="noStrike" cap="none" baseline="0" dirty="0">
                <a:solidFill>
                  <a:srgbClr val="7030A0"/>
                </a:solidFill>
                <a:latin typeface="Souce Sans Pro"/>
                <a:ea typeface="Souce Sans Pro"/>
                <a:cs typeface="Souce Sans Pro"/>
                <a:sym typeface="Souce Sans Pro"/>
              </a:rPr>
              <a:t>Buy-in</a:t>
            </a:r>
          </a:p>
          <a:p>
            <a:pPr marL="0" marR="0" lvl="0" indent="0" algn="r" rtl="0">
              <a:spcBef>
                <a:spcPts val="0"/>
              </a:spcBef>
              <a:buNone/>
            </a:pPr>
            <a:endParaRPr sz="2800" b="1" i="0" u="none" strike="noStrike" cap="none" baseline="0" dirty="0">
              <a:solidFill>
                <a:srgbClr val="7030A0"/>
              </a:solidFill>
              <a:latin typeface="Souce Sans Pro"/>
              <a:ea typeface="Souce Sans Pro"/>
              <a:cs typeface="Souce Sans Pro"/>
              <a:sym typeface="Souce Sans Pro"/>
            </a:endParaRPr>
          </a:p>
          <a:p>
            <a:pPr marL="0" marR="0" lvl="0" indent="0" algn="r" rtl="0">
              <a:spcBef>
                <a:spcPts val="0"/>
              </a:spcBef>
              <a:buSzPct val="25000"/>
              <a:buNone/>
            </a:pPr>
            <a:r>
              <a:rPr lang="en-US" sz="2800" b="1" i="0" u="none" strike="noStrike" cap="none" baseline="0" dirty="0">
                <a:solidFill>
                  <a:srgbClr val="7030A0"/>
                </a:solidFill>
                <a:latin typeface="Souce Sans Pro"/>
                <a:ea typeface="Souce Sans Pro"/>
                <a:cs typeface="Souce Sans Pro"/>
                <a:sym typeface="Souce Sans Pro"/>
              </a:rPr>
              <a:t>Programs</a:t>
            </a:r>
          </a:p>
          <a:p>
            <a:pPr marL="0" marR="0" lvl="0" indent="0" algn="r" rtl="0">
              <a:spcBef>
                <a:spcPts val="0"/>
              </a:spcBef>
              <a:buNone/>
            </a:pPr>
            <a:endParaRPr sz="2800" b="1" i="0" u="none" strike="noStrike" cap="none" baseline="0" dirty="0">
              <a:solidFill>
                <a:srgbClr val="7030A0"/>
              </a:solidFill>
              <a:latin typeface="Souce Sans Pro"/>
              <a:ea typeface="Souce Sans Pro"/>
              <a:cs typeface="Souce Sans Pro"/>
              <a:sym typeface="Souce Sans Pro"/>
            </a:endParaRPr>
          </a:p>
          <a:p>
            <a:pPr marL="0" marR="0" lvl="0" indent="0" algn="r" rtl="0">
              <a:spcBef>
                <a:spcPts val="0"/>
              </a:spcBef>
              <a:buSzPct val="25000"/>
              <a:buNone/>
            </a:pPr>
            <a:r>
              <a:rPr lang="en-US" sz="2800" b="1" i="0" u="none" strike="noStrike" cap="none" baseline="0" dirty="0">
                <a:solidFill>
                  <a:srgbClr val="7030A0"/>
                </a:solidFill>
                <a:latin typeface="Souce Sans Pro"/>
                <a:ea typeface="Souce Sans Pro"/>
                <a:cs typeface="Souce Sans Pro"/>
                <a:sym typeface="Souce Sans Pro"/>
              </a:rPr>
              <a:t>Content</a:t>
            </a:r>
          </a:p>
          <a:p>
            <a:pPr marL="0" marR="0" lvl="0" indent="0" algn="r" rtl="0">
              <a:spcBef>
                <a:spcPts val="0"/>
              </a:spcBef>
              <a:buNone/>
            </a:pPr>
            <a:endParaRPr sz="2800" b="1" i="0" u="none" strike="noStrike" cap="none" baseline="0" dirty="0">
              <a:solidFill>
                <a:srgbClr val="7030A0"/>
              </a:solidFill>
              <a:latin typeface="Souce Sans Pro"/>
              <a:ea typeface="Souce Sans Pro"/>
              <a:cs typeface="Souce Sans Pro"/>
              <a:sym typeface="Souce Sans Pro"/>
            </a:endParaRPr>
          </a:p>
          <a:p>
            <a:pPr marL="0" marR="0" lvl="0" indent="0" algn="r" rtl="0">
              <a:spcBef>
                <a:spcPts val="0"/>
              </a:spcBef>
              <a:buSzPct val="25000"/>
              <a:buNone/>
            </a:pPr>
            <a:r>
              <a:rPr lang="en-US" sz="2800" b="1" i="0" u="none" strike="noStrike" cap="none" baseline="0" dirty="0">
                <a:solidFill>
                  <a:srgbClr val="7030A0"/>
                </a:solidFill>
                <a:latin typeface="Souce Sans Pro"/>
                <a:ea typeface="Souce Sans Pro"/>
                <a:cs typeface="Souce Sans Pro"/>
                <a:sym typeface="Souce Sans Pro"/>
              </a:rPr>
              <a:t>Positional Leadership </a:t>
            </a:r>
          </a:p>
        </p:txBody>
      </p:sp>
      <p:sp>
        <p:nvSpPr>
          <p:cNvPr id="221" name="Shape 221" descr="arrow"/>
          <p:cNvSpPr/>
          <p:nvPr/>
        </p:nvSpPr>
        <p:spPr>
          <a:xfrm flipH="1">
            <a:off x="4355490" y="3070465"/>
            <a:ext cx="1355701" cy="380992"/>
          </a:xfrm>
          <a:prstGeom prst="leftArrow">
            <a:avLst>
              <a:gd name="adj1" fmla="val 50000"/>
              <a:gd name="adj2" fmla="val 50000"/>
            </a:avLst>
          </a:prstGeom>
          <a:solidFill>
            <a:srgbClr val="00B050"/>
          </a:solidFill>
          <a:ln w="635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rgbClr val="FFFFFF"/>
              </a:solidFill>
              <a:latin typeface="Calibri"/>
              <a:ea typeface="Calibri"/>
              <a:cs typeface="Calibri"/>
              <a:sym typeface="Calibri"/>
            </a:endParaRPr>
          </a:p>
        </p:txBody>
      </p:sp>
      <p:sp>
        <p:nvSpPr>
          <p:cNvPr id="222" name="Shape 222" descr="arrow"/>
          <p:cNvSpPr/>
          <p:nvPr/>
        </p:nvSpPr>
        <p:spPr>
          <a:xfrm flipH="1">
            <a:off x="4355492" y="4714378"/>
            <a:ext cx="1355701" cy="380992"/>
          </a:xfrm>
          <a:prstGeom prst="leftArrow">
            <a:avLst>
              <a:gd name="adj1" fmla="val 50000"/>
              <a:gd name="adj2" fmla="val 50000"/>
            </a:avLst>
          </a:prstGeom>
          <a:solidFill>
            <a:srgbClr val="00B050"/>
          </a:solidFill>
          <a:ln w="635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rgbClr val="FFFFFF"/>
              </a:solidFill>
              <a:latin typeface="Calibri"/>
              <a:ea typeface="Calibri"/>
              <a:cs typeface="Calibri"/>
              <a:sym typeface="Calibri"/>
            </a:endParaRPr>
          </a:p>
        </p:txBody>
      </p:sp>
      <p:sp>
        <p:nvSpPr>
          <p:cNvPr id="223" name="Shape 223" descr="arrow"/>
          <p:cNvSpPr/>
          <p:nvPr/>
        </p:nvSpPr>
        <p:spPr>
          <a:xfrm flipH="1">
            <a:off x="4355492" y="3872569"/>
            <a:ext cx="1355701" cy="380992"/>
          </a:xfrm>
          <a:prstGeom prst="leftArrow">
            <a:avLst>
              <a:gd name="adj1" fmla="val 50000"/>
              <a:gd name="adj2" fmla="val 50000"/>
            </a:avLst>
          </a:prstGeom>
          <a:solidFill>
            <a:srgbClr val="00B050"/>
          </a:solidFill>
          <a:ln w="63500" cap="flat" cmpd="sng">
            <a:solidFill>
              <a:srgbClr val="FFFF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baseline="0" dirty="0">
              <a:solidFill>
                <a:srgbClr val="FFFFFF"/>
              </a:solidFill>
              <a:latin typeface="Calibri"/>
              <a:ea typeface="Calibri"/>
              <a:cs typeface="Calibri"/>
              <a:sym typeface="Calibri"/>
            </a:endParaRPr>
          </a:p>
        </p:txBody>
      </p:sp>
      <p:sp>
        <p:nvSpPr>
          <p:cNvPr id="2" name="Title 1"/>
          <p:cNvSpPr>
            <a:spLocks noGrp="1"/>
          </p:cNvSpPr>
          <p:nvPr>
            <p:ph type="title"/>
          </p:nvPr>
        </p:nvSpPr>
        <p:spPr/>
        <p:txBody>
          <a:bodyPr>
            <a:normAutofit/>
          </a:bodyPr>
          <a:lstStyle/>
          <a:p>
            <a:r>
              <a:rPr lang="en-US" sz="4400" dirty="0" smtClean="0"/>
              <a:t>Collective Impact Mindset Shifts</a:t>
            </a:r>
            <a:endParaRPr lang="en-US" sz="4400" dirty="0"/>
          </a:p>
        </p:txBody>
      </p:sp>
    </p:spTree>
    <p:extLst>
      <p:ext uri="{BB962C8B-B14F-4D97-AF65-F5344CB8AC3E}">
        <p14:creationId xmlns:p14="http://schemas.microsoft.com/office/powerpoint/2010/main" val="1370817005"/>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3977" y="1828800"/>
            <a:ext cx="6078201" cy="3536576"/>
          </a:xfrm>
        </p:spPr>
        <p:txBody>
          <a:bodyPr/>
          <a:lstStyle/>
          <a:p>
            <a:endParaRPr lang="en-US" dirty="0" smtClean="0"/>
          </a:p>
          <a:p>
            <a:pPr algn="ctr"/>
            <a:r>
              <a:rPr lang="en-US" sz="4000" dirty="0" smtClean="0"/>
              <a:t>What </a:t>
            </a:r>
            <a:r>
              <a:rPr lang="en-US" sz="4000" dirty="0"/>
              <a:t>are your thoughts about this definition of buy-in and ownership?</a:t>
            </a:r>
          </a:p>
        </p:txBody>
      </p:sp>
      <p:sp>
        <p:nvSpPr>
          <p:cNvPr id="3" name="Title 2"/>
          <p:cNvSpPr>
            <a:spLocks noGrp="1"/>
          </p:cNvSpPr>
          <p:nvPr>
            <p:ph type="title"/>
          </p:nvPr>
        </p:nvSpPr>
        <p:spPr>
          <a:xfrm>
            <a:off x="4085515" y="108272"/>
            <a:ext cx="6053567" cy="1181100"/>
          </a:xfrm>
        </p:spPr>
        <p:txBody>
          <a:bodyPr>
            <a:normAutofit/>
          </a:bodyPr>
          <a:lstStyle/>
          <a:p>
            <a:pPr algn="l"/>
            <a:r>
              <a:rPr lang="en-US" sz="4000" dirty="0" smtClean="0"/>
              <a:t>Group Discussion </a:t>
            </a:r>
            <a:endParaRPr lang="en-US" sz="4000" dirty="0"/>
          </a:p>
        </p:txBody>
      </p:sp>
      <p:pic>
        <p:nvPicPr>
          <p:cNvPr id="6" name="Picture 5" descr="group discuss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8" y="2097316"/>
            <a:ext cx="5238825" cy="3476114"/>
          </a:xfrm>
          <a:prstGeom prst="rect">
            <a:avLst/>
          </a:prstGeom>
        </p:spPr>
      </p:pic>
    </p:spTree>
    <p:extLst>
      <p:ext uri="{BB962C8B-B14F-4D97-AF65-F5344CB8AC3E}">
        <p14:creationId xmlns:p14="http://schemas.microsoft.com/office/powerpoint/2010/main" val="3930502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3977" y="1828800"/>
            <a:ext cx="6078201" cy="3536576"/>
          </a:xfrm>
        </p:spPr>
        <p:txBody>
          <a:bodyPr>
            <a:normAutofit fontScale="92500"/>
          </a:bodyPr>
          <a:lstStyle/>
          <a:p>
            <a:endParaRPr lang="en-US" dirty="0" smtClean="0"/>
          </a:p>
          <a:p>
            <a:pPr algn="ctr"/>
            <a:r>
              <a:rPr lang="en-US" sz="4000" dirty="0" smtClean="0"/>
              <a:t>What strategies are you employing to ensure that your CAN/CI initiative is addressing systems change vs. program outcomes?</a:t>
            </a:r>
            <a:endParaRPr lang="en-US" sz="4000" dirty="0"/>
          </a:p>
        </p:txBody>
      </p:sp>
      <p:sp>
        <p:nvSpPr>
          <p:cNvPr id="3" name="Title 2"/>
          <p:cNvSpPr>
            <a:spLocks noGrp="1"/>
          </p:cNvSpPr>
          <p:nvPr>
            <p:ph type="title"/>
          </p:nvPr>
        </p:nvSpPr>
        <p:spPr>
          <a:xfrm>
            <a:off x="4085515" y="108272"/>
            <a:ext cx="6053567" cy="1181100"/>
          </a:xfrm>
        </p:spPr>
        <p:txBody>
          <a:bodyPr>
            <a:normAutofit/>
          </a:bodyPr>
          <a:lstStyle/>
          <a:p>
            <a:pPr algn="l"/>
            <a:r>
              <a:rPr lang="en-US" sz="4000" dirty="0" smtClean="0"/>
              <a:t>Group Discussion </a:t>
            </a:r>
            <a:endParaRPr lang="en-US" sz="4000" dirty="0"/>
          </a:p>
        </p:txBody>
      </p:sp>
      <p:pic>
        <p:nvPicPr>
          <p:cNvPr id="6" name="Picture 5" descr="group discuss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8" y="2097316"/>
            <a:ext cx="5238825" cy="3476114"/>
          </a:xfrm>
          <a:prstGeom prst="rect">
            <a:avLst/>
          </a:prstGeom>
        </p:spPr>
      </p:pic>
    </p:spTree>
    <p:extLst>
      <p:ext uri="{BB962C8B-B14F-4D97-AF65-F5344CB8AC3E}">
        <p14:creationId xmlns:p14="http://schemas.microsoft.com/office/powerpoint/2010/main" val="1667333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3977" y="1828800"/>
            <a:ext cx="6078201" cy="3536576"/>
          </a:xfrm>
        </p:spPr>
        <p:txBody>
          <a:bodyPr>
            <a:normAutofit lnSpcReduction="10000"/>
          </a:bodyPr>
          <a:lstStyle/>
          <a:p>
            <a:endParaRPr lang="en-US" dirty="0" smtClean="0"/>
          </a:p>
          <a:p>
            <a:pPr algn="ctr"/>
            <a:r>
              <a:rPr lang="en-US" sz="4000" dirty="0" smtClean="0"/>
              <a:t>How are you ensuring that the context expertise is being thoughtfully &amp; meaningfully integrated with the content expertise?</a:t>
            </a:r>
            <a:endParaRPr lang="en-US" sz="4000" dirty="0"/>
          </a:p>
        </p:txBody>
      </p:sp>
      <p:sp>
        <p:nvSpPr>
          <p:cNvPr id="3" name="Title 2"/>
          <p:cNvSpPr>
            <a:spLocks noGrp="1"/>
          </p:cNvSpPr>
          <p:nvPr>
            <p:ph type="title"/>
          </p:nvPr>
        </p:nvSpPr>
        <p:spPr>
          <a:xfrm>
            <a:off x="4085515" y="108272"/>
            <a:ext cx="6053567" cy="1181100"/>
          </a:xfrm>
        </p:spPr>
        <p:txBody>
          <a:bodyPr>
            <a:normAutofit/>
          </a:bodyPr>
          <a:lstStyle/>
          <a:p>
            <a:pPr algn="l"/>
            <a:r>
              <a:rPr lang="en-US" sz="4000" dirty="0" smtClean="0"/>
              <a:t>Group Discussion </a:t>
            </a:r>
            <a:endParaRPr lang="en-US" sz="4000" dirty="0"/>
          </a:p>
        </p:txBody>
      </p:sp>
      <p:pic>
        <p:nvPicPr>
          <p:cNvPr id="6" name="Picture 5" descr="group discuss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8" y="2097316"/>
            <a:ext cx="5238825" cy="3476114"/>
          </a:xfrm>
          <a:prstGeom prst="rect">
            <a:avLst/>
          </a:prstGeom>
        </p:spPr>
      </p:pic>
    </p:spTree>
    <p:extLst>
      <p:ext uri="{BB962C8B-B14F-4D97-AF65-F5344CB8AC3E}">
        <p14:creationId xmlns:p14="http://schemas.microsoft.com/office/powerpoint/2010/main" val="4067238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3977" y="1828800"/>
            <a:ext cx="6078201" cy="3536576"/>
          </a:xfrm>
        </p:spPr>
        <p:txBody>
          <a:bodyPr/>
          <a:lstStyle/>
          <a:p>
            <a:endParaRPr lang="en-US" dirty="0" smtClean="0"/>
          </a:p>
          <a:p>
            <a:pPr algn="ctr"/>
            <a:r>
              <a:rPr lang="en-US" sz="4000" dirty="0" smtClean="0"/>
              <a:t>In what ways are you using a shared or adaptive leadership approach?</a:t>
            </a:r>
            <a:endParaRPr lang="en-US" sz="4000" dirty="0"/>
          </a:p>
        </p:txBody>
      </p:sp>
      <p:sp>
        <p:nvSpPr>
          <p:cNvPr id="3" name="Title 2"/>
          <p:cNvSpPr>
            <a:spLocks noGrp="1"/>
          </p:cNvSpPr>
          <p:nvPr>
            <p:ph type="title"/>
          </p:nvPr>
        </p:nvSpPr>
        <p:spPr>
          <a:xfrm>
            <a:off x="4085515" y="108272"/>
            <a:ext cx="6053567" cy="1181100"/>
          </a:xfrm>
        </p:spPr>
        <p:txBody>
          <a:bodyPr>
            <a:normAutofit/>
          </a:bodyPr>
          <a:lstStyle/>
          <a:p>
            <a:pPr algn="l"/>
            <a:r>
              <a:rPr lang="en-US" sz="4000" dirty="0" smtClean="0"/>
              <a:t>Group Discussion </a:t>
            </a:r>
            <a:endParaRPr lang="en-US" sz="4000" dirty="0"/>
          </a:p>
        </p:txBody>
      </p:sp>
      <p:pic>
        <p:nvPicPr>
          <p:cNvPr id="6" name="Picture 5" descr="group discussion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28" y="2097316"/>
            <a:ext cx="5238825" cy="3476114"/>
          </a:xfrm>
          <a:prstGeom prst="rect">
            <a:avLst/>
          </a:prstGeom>
        </p:spPr>
      </p:pic>
    </p:spTree>
    <p:extLst>
      <p:ext uri="{BB962C8B-B14F-4D97-AF65-F5344CB8AC3E}">
        <p14:creationId xmlns:p14="http://schemas.microsoft.com/office/powerpoint/2010/main" val="2425075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Overview of Collective Impact Pre-Conditions &amp; Tools to Address Them</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30629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348916" y="1426305"/>
            <a:ext cx="11582643" cy="4724400"/>
          </a:xfrm>
          <a:prstGeom prst="rect">
            <a:avLst/>
          </a:prstGeom>
          <a:noFill/>
          <a:ln>
            <a:noFill/>
          </a:ln>
        </p:spPr>
        <p:txBody>
          <a:bodyPr lIns="91425" tIns="45700" rIns="91425" bIns="45700" anchor="t" anchorCtr="0">
            <a:noAutofit/>
          </a:bodyPr>
          <a:lstStyle/>
          <a:p>
            <a:pPr marR="0" lvl="0" rtl="0">
              <a:spcAft>
                <a:spcPts val="0"/>
              </a:spcAft>
              <a:buClr>
                <a:srgbClr val="1755A5"/>
              </a:buClr>
              <a:buSzPct val="100000"/>
            </a:pPr>
            <a:r>
              <a:rPr lang="en-US" sz="2600" b="1" i="0" u="none" strike="noStrike" cap="none" baseline="0" dirty="0">
                <a:solidFill>
                  <a:schemeClr val="tx1"/>
                </a:solidFill>
                <a:latin typeface="Source Sans Pro"/>
                <a:ea typeface="Source Sans Pro"/>
                <a:cs typeface="Source Sans Pro"/>
                <a:sym typeface="Source Sans Pro"/>
              </a:rPr>
              <a:t>Influential Champion(s) </a:t>
            </a:r>
            <a:endParaRPr lang="en-US" sz="2600" b="1" i="0" u="none" strike="noStrike" cap="none" baseline="0" dirty="0" smtClean="0">
              <a:solidFill>
                <a:schemeClr val="tx1"/>
              </a:solidFill>
              <a:latin typeface="Source Sans Pro"/>
              <a:ea typeface="Source Sans Pro"/>
              <a:cs typeface="Source Sans Pro"/>
              <a:sym typeface="Source Sans Pro"/>
            </a:endParaRPr>
          </a:p>
          <a:p>
            <a:pPr marL="457200" marR="0" lvl="0" indent="-457200" rtl="0">
              <a:spcAft>
                <a:spcPts val="0"/>
              </a:spcAft>
              <a:buClr>
                <a:srgbClr val="1755A5"/>
              </a:buClr>
              <a:buSzPct val="100000"/>
              <a:buFont typeface="Arial" panose="020B0604020202020204" pitchFamily="34" charset="0"/>
              <a:buChar char="•"/>
            </a:pPr>
            <a:r>
              <a:rPr lang="en-US" sz="1800" dirty="0" smtClean="0">
                <a:solidFill>
                  <a:srgbClr val="7030A0"/>
                </a:solidFill>
                <a:latin typeface="Source Sans Pro"/>
                <a:ea typeface="Source Sans Pro"/>
                <a:cs typeface="Source Sans Pro"/>
                <a:sym typeface="Source Sans Pro"/>
              </a:rPr>
              <a:t>Influential stakeholders that are already engaged in CAN</a:t>
            </a:r>
          </a:p>
          <a:p>
            <a:pPr marL="457200" marR="0" lvl="0" indent="-457200" rtl="0">
              <a:spcAft>
                <a:spcPts val="0"/>
              </a:spcAft>
              <a:buClr>
                <a:srgbClr val="1755A5"/>
              </a:buClr>
              <a:buSzPct val="100000"/>
              <a:buFont typeface="Arial" panose="020B0604020202020204" pitchFamily="34" charset="0"/>
              <a:buChar char="•"/>
            </a:pPr>
            <a:r>
              <a:rPr lang="en-US" sz="1800" i="0" u="none" strike="noStrike" cap="none" baseline="0" dirty="0" smtClean="0">
                <a:solidFill>
                  <a:srgbClr val="7030A0"/>
                </a:solidFill>
                <a:latin typeface="Source Sans Pro"/>
                <a:ea typeface="Source Sans Pro"/>
                <a:cs typeface="Source Sans Pro"/>
                <a:sym typeface="Source Sans Pro"/>
              </a:rPr>
              <a:t>Who are the champions that should be engaged in your CAN?</a:t>
            </a:r>
          </a:p>
          <a:p>
            <a:pPr marL="457200" marR="0" lvl="0" indent="-457200" rtl="0">
              <a:spcAft>
                <a:spcPts val="0"/>
              </a:spcAft>
              <a:buClr>
                <a:srgbClr val="1755A5"/>
              </a:buClr>
              <a:buSzPct val="100000"/>
              <a:buFont typeface="Arial" panose="020B0604020202020204" pitchFamily="34" charset="0"/>
              <a:buChar char="•"/>
            </a:pPr>
            <a:r>
              <a:rPr lang="en-US" sz="1800" dirty="0" smtClean="0">
                <a:solidFill>
                  <a:srgbClr val="7030A0"/>
                </a:solidFill>
                <a:latin typeface="Source Sans Pro"/>
                <a:ea typeface="Source Sans Pro"/>
                <a:cs typeface="Source Sans Pro"/>
                <a:sym typeface="Source Sans Pro"/>
              </a:rPr>
              <a:t>Organizational and Individuals</a:t>
            </a:r>
          </a:p>
          <a:p>
            <a:pPr marL="457200" lvl="0" indent="-457200">
              <a:spcAft>
                <a:spcPts val="0"/>
              </a:spcAft>
              <a:buClr>
                <a:srgbClr val="1755A5"/>
              </a:buClr>
              <a:buSzPct val="100000"/>
              <a:buFont typeface="Arial" panose="020B0604020202020204" pitchFamily="34" charset="0"/>
              <a:buChar char="•"/>
            </a:pPr>
            <a:r>
              <a:rPr lang="en-US" sz="1800" b="1" i="0" u="none" strike="noStrike" cap="none" baseline="0" dirty="0" smtClean="0">
                <a:solidFill>
                  <a:srgbClr val="00B050"/>
                </a:solidFill>
                <a:latin typeface="Source Sans Pro"/>
                <a:ea typeface="Source Sans Pro"/>
                <a:cs typeface="Source Sans Pro"/>
                <a:sym typeface="Source Sans Pro"/>
              </a:rPr>
              <a:t>Suggested Tool: </a:t>
            </a:r>
            <a:r>
              <a:rPr lang="en-US" sz="1800" b="1" dirty="0" smtClean="0">
                <a:solidFill>
                  <a:srgbClr val="00B050"/>
                </a:solidFill>
                <a:latin typeface="Source Sans Pro"/>
                <a:ea typeface="Source Sans Pro"/>
                <a:cs typeface="Source Sans Pro"/>
                <a:sym typeface="Source Sans Pro"/>
              </a:rPr>
              <a:t>Top 100 Partner Tool </a:t>
            </a:r>
            <a:r>
              <a:rPr lang="en-US" sz="1800" b="1" i="0" u="none" strike="noStrike" cap="none" baseline="0" dirty="0" smtClean="0">
                <a:solidFill>
                  <a:srgbClr val="00B050"/>
                </a:solidFill>
                <a:latin typeface="Source Sans Pro"/>
                <a:ea typeface="Source Sans Pro"/>
                <a:cs typeface="Source Sans Pro"/>
                <a:sym typeface="Source Sans Pro"/>
              </a:rPr>
              <a:t>and </a:t>
            </a:r>
            <a:r>
              <a:rPr lang="en-US" sz="1800" dirty="0">
                <a:solidFill>
                  <a:srgbClr val="00B050"/>
                </a:solidFill>
                <a:latin typeface="Source Sans Pro"/>
                <a:ea typeface="Source Sans Pro"/>
                <a:cs typeface="Source Sans Pro"/>
                <a:sym typeface="Source Sans Pro"/>
              </a:rPr>
              <a:t>Stakeholder Engagement Wheel Worksheet </a:t>
            </a:r>
            <a:endParaRPr lang="en-US" sz="2000" b="0" i="0" u="none" strike="noStrike" cap="none" baseline="0" dirty="0">
              <a:solidFill>
                <a:srgbClr val="7030A0"/>
              </a:solidFill>
              <a:latin typeface="Source Sans Pro"/>
              <a:ea typeface="Source Sans Pro"/>
              <a:cs typeface="Source Sans Pro"/>
              <a:sym typeface="Source Sans Pro"/>
            </a:endParaRPr>
          </a:p>
          <a:p>
            <a:pPr marR="0" lvl="0" rtl="0">
              <a:spcAft>
                <a:spcPts val="0"/>
              </a:spcAft>
              <a:buClr>
                <a:srgbClr val="1755A5"/>
              </a:buClr>
              <a:buSzPct val="100000"/>
            </a:pPr>
            <a:r>
              <a:rPr lang="en-US" sz="2600" i="0" u="none" strike="noStrike" cap="none" baseline="0" dirty="0" smtClean="0">
                <a:solidFill>
                  <a:schemeClr val="tx1"/>
                </a:solidFill>
                <a:latin typeface="Source Sans Pro"/>
                <a:ea typeface="Source Sans Pro"/>
                <a:cs typeface="Source Sans Pro"/>
                <a:sym typeface="Source Sans Pro"/>
              </a:rPr>
              <a:t>Urgency </a:t>
            </a:r>
            <a:r>
              <a:rPr lang="en-US" sz="2600" i="0" u="none" strike="noStrike" cap="none" baseline="0" dirty="0">
                <a:solidFill>
                  <a:schemeClr val="tx1"/>
                </a:solidFill>
                <a:latin typeface="Source Sans Pro"/>
                <a:ea typeface="Source Sans Pro"/>
                <a:cs typeface="Source Sans Pro"/>
                <a:sym typeface="Source Sans Pro"/>
              </a:rPr>
              <a:t>of </a:t>
            </a:r>
            <a:r>
              <a:rPr lang="en-US" sz="2600" i="0" u="none" strike="noStrike" cap="none" baseline="0" dirty="0" smtClean="0">
                <a:solidFill>
                  <a:schemeClr val="tx1"/>
                </a:solidFill>
                <a:latin typeface="Source Sans Pro"/>
                <a:ea typeface="Source Sans Pro"/>
                <a:cs typeface="Source Sans Pro"/>
                <a:sym typeface="Source Sans Pro"/>
              </a:rPr>
              <a:t>Issue </a:t>
            </a:r>
            <a:endParaRPr lang="en-US" sz="2600" dirty="0">
              <a:solidFill>
                <a:schemeClr val="tx1"/>
              </a:solidFill>
              <a:latin typeface="Source Sans Pro"/>
              <a:ea typeface="Source Sans Pro"/>
              <a:cs typeface="Source Sans Pro"/>
              <a:sym typeface="Source Sans Pro"/>
            </a:endParaRPr>
          </a:p>
          <a:p>
            <a:pPr marL="342900" marR="0" lvl="0" indent="-342900" rtl="0">
              <a:spcAft>
                <a:spcPts val="0"/>
              </a:spcAft>
              <a:buClr>
                <a:srgbClr val="1755A5"/>
              </a:buClr>
              <a:buSzPct val="100000"/>
              <a:buFont typeface="Arial" panose="020B0604020202020204" pitchFamily="34" charset="0"/>
              <a:buChar char="•"/>
            </a:pPr>
            <a:r>
              <a:rPr lang="en-US" sz="1800" i="0" u="none" strike="noStrike" cap="none" baseline="0" dirty="0" smtClean="0">
                <a:solidFill>
                  <a:srgbClr val="7030A0"/>
                </a:solidFill>
                <a:latin typeface="Source Sans Pro"/>
                <a:ea typeface="Source Sans Pro"/>
                <a:cs typeface="Source Sans Pro"/>
                <a:sym typeface="Source Sans Pro"/>
              </a:rPr>
              <a:t>Conduct a formal or informal environmental scan of priority issues impacting your CAN</a:t>
            </a:r>
          </a:p>
          <a:p>
            <a:pPr marL="342900" marR="0" lvl="0" indent="-342900" rtl="0">
              <a:spcAft>
                <a:spcPts val="0"/>
              </a:spcAft>
              <a:buClr>
                <a:srgbClr val="1755A5"/>
              </a:buClr>
              <a:buSzPct val="100000"/>
              <a:buFont typeface="Arial" panose="020B0604020202020204" pitchFamily="34" charset="0"/>
              <a:buChar char="•"/>
            </a:pPr>
            <a:r>
              <a:rPr lang="en-US" sz="1800" dirty="0" smtClean="0">
                <a:solidFill>
                  <a:srgbClr val="00B050"/>
                </a:solidFill>
                <a:latin typeface="Source Sans Pro"/>
                <a:ea typeface="Source Sans Pro"/>
                <a:cs typeface="Source Sans Pro"/>
                <a:sym typeface="Source Sans Pro"/>
              </a:rPr>
              <a:t>Suggested Tool: Assessing Our </a:t>
            </a:r>
            <a:r>
              <a:rPr lang="en-US" sz="1800" dirty="0">
                <a:solidFill>
                  <a:srgbClr val="00B050"/>
                </a:solidFill>
                <a:latin typeface="Source Sans Pro"/>
                <a:ea typeface="Source Sans Pro"/>
                <a:cs typeface="Source Sans Pro"/>
                <a:sym typeface="Source Sans Pro"/>
              </a:rPr>
              <a:t>C</a:t>
            </a:r>
            <a:r>
              <a:rPr lang="en-US" sz="1800" dirty="0" smtClean="0">
                <a:solidFill>
                  <a:srgbClr val="00B050"/>
                </a:solidFill>
                <a:latin typeface="Source Sans Pro"/>
                <a:ea typeface="Source Sans Pro"/>
                <a:cs typeface="Source Sans Pro"/>
                <a:sym typeface="Source Sans Pro"/>
              </a:rPr>
              <a:t>ommunity Context &amp; Assessing Readiness for CI</a:t>
            </a:r>
            <a:endParaRPr sz="2000" i="0" u="none" strike="noStrike" cap="none" baseline="0" dirty="0">
              <a:solidFill>
                <a:srgbClr val="7030A0"/>
              </a:solidFill>
              <a:latin typeface="Source Sans Pro"/>
              <a:ea typeface="Source Sans Pro"/>
              <a:cs typeface="Source Sans Pro"/>
              <a:sym typeface="Source Sans Pro"/>
            </a:endParaRPr>
          </a:p>
          <a:p>
            <a:pPr marR="0" lvl="0" rtl="0">
              <a:spcAft>
                <a:spcPts val="0"/>
              </a:spcAft>
              <a:buClr>
                <a:srgbClr val="1755A5"/>
              </a:buClr>
              <a:buSzPct val="100000"/>
            </a:pPr>
            <a:r>
              <a:rPr lang="en-US" sz="2600" i="0" u="none" strike="noStrike" cap="none" baseline="0" dirty="0">
                <a:solidFill>
                  <a:schemeClr val="tx1"/>
                </a:solidFill>
                <a:latin typeface="Source Sans Pro"/>
                <a:ea typeface="Source Sans Pro"/>
                <a:cs typeface="Source Sans Pro"/>
                <a:sym typeface="Source Sans Pro"/>
              </a:rPr>
              <a:t>Adequate Resources </a:t>
            </a:r>
            <a:endParaRPr lang="en-US" sz="2600" dirty="0" smtClean="0">
              <a:solidFill>
                <a:schemeClr val="tx1"/>
              </a:solidFill>
              <a:latin typeface="Source Sans Pro"/>
              <a:ea typeface="Source Sans Pro"/>
              <a:cs typeface="Source Sans Pro"/>
              <a:sym typeface="Source Sans Pro"/>
            </a:endParaRPr>
          </a:p>
          <a:p>
            <a:pPr marL="457200" indent="-457200">
              <a:spcAft>
                <a:spcPts val="0"/>
              </a:spcAft>
              <a:buClr>
                <a:srgbClr val="1755A5"/>
              </a:buClr>
              <a:buSzPct val="100000"/>
              <a:buFont typeface="Arial" panose="020B0604020202020204" pitchFamily="34" charset="0"/>
              <a:buChar char="•"/>
            </a:pPr>
            <a:r>
              <a:rPr lang="en-US" sz="1800" dirty="0" smtClean="0">
                <a:solidFill>
                  <a:srgbClr val="7030A0"/>
                </a:solidFill>
                <a:latin typeface="Source Sans Pro"/>
                <a:ea typeface="Source Sans Pro"/>
                <a:cs typeface="Source Sans Pro"/>
                <a:sym typeface="Source Sans Pro"/>
              </a:rPr>
              <a:t>Does your CAN have the necessary inputs to take action?</a:t>
            </a:r>
          </a:p>
          <a:p>
            <a:pPr marL="457200" indent="-457200">
              <a:spcAft>
                <a:spcPts val="0"/>
              </a:spcAft>
              <a:buClr>
                <a:srgbClr val="1755A5"/>
              </a:buClr>
              <a:buSzPct val="100000"/>
              <a:buFont typeface="Arial" panose="020B0604020202020204" pitchFamily="34" charset="0"/>
              <a:buChar char="•"/>
            </a:pPr>
            <a:r>
              <a:rPr lang="en-US" sz="1800" dirty="0" smtClean="0">
                <a:solidFill>
                  <a:srgbClr val="00B050"/>
                </a:solidFill>
                <a:latin typeface="Source Sans Pro"/>
                <a:ea typeface="Source Sans Pro"/>
                <a:cs typeface="Source Sans Pro"/>
                <a:sym typeface="Source Sans Pro"/>
              </a:rPr>
              <a:t>Suggested </a:t>
            </a:r>
            <a:r>
              <a:rPr lang="en-US" sz="1800" dirty="0">
                <a:solidFill>
                  <a:srgbClr val="00B050"/>
                </a:solidFill>
                <a:latin typeface="Source Sans Pro"/>
                <a:ea typeface="Source Sans Pro"/>
                <a:cs typeface="Source Sans Pro"/>
                <a:sym typeface="Source Sans Pro"/>
              </a:rPr>
              <a:t>Tool: </a:t>
            </a:r>
            <a:r>
              <a:rPr lang="en-US" sz="1800" dirty="0" smtClean="0">
                <a:solidFill>
                  <a:srgbClr val="00B050"/>
                </a:solidFill>
                <a:latin typeface="Source Sans Pro"/>
                <a:ea typeface="Source Sans Pro"/>
                <a:cs typeface="Source Sans Pro"/>
                <a:sym typeface="Source Sans Pro"/>
              </a:rPr>
              <a:t>Assessing our CI Resources</a:t>
            </a:r>
            <a:endParaRPr lang="en-US" sz="2800" b="0" i="0" u="none" strike="noStrike" cap="none" baseline="0" dirty="0">
              <a:solidFill>
                <a:srgbClr val="7030A0"/>
              </a:solidFill>
              <a:latin typeface="Source Sans Pro"/>
              <a:ea typeface="Source Sans Pro"/>
              <a:cs typeface="Source Sans Pro"/>
              <a:sym typeface="Source Sans Pro"/>
            </a:endParaRPr>
          </a:p>
          <a:p>
            <a:pPr marL="0" marR="0" lvl="0" indent="0" algn="l" rtl="0">
              <a:spcBef>
                <a:spcPts val="1080"/>
              </a:spcBef>
              <a:spcAft>
                <a:spcPts val="600"/>
              </a:spcAft>
              <a:buClr>
                <a:srgbClr val="69358C"/>
              </a:buClr>
              <a:buFont typeface="Arial"/>
              <a:buNone/>
            </a:pPr>
            <a:endParaRPr sz="2400" b="1" i="0" u="none" strike="noStrike" cap="none" baseline="0" dirty="0">
              <a:solidFill>
                <a:srgbClr val="69358C"/>
              </a:solidFill>
              <a:latin typeface="Source Sans Pro"/>
              <a:ea typeface="Source Sans Pro"/>
              <a:cs typeface="Source Sans Pro"/>
              <a:sym typeface="Source Sans Pro"/>
            </a:endParaRPr>
          </a:p>
        </p:txBody>
      </p:sp>
      <p:sp>
        <p:nvSpPr>
          <p:cNvPr id="209" name="Shape 209"/>
          <p:cNvSpPr txBox="1">
            <a:spLocks noGrp="1"/>
          </p:cNvSpPr>
          <p:nvPr>
            <p:ph type="title"/>
          </p:nvPr>
        </p:nvSpPr>
        <p:spPr>
          <a:xfrm>
            <a:off x="239657" y="38100"/>
            <a:ext cx="11241145" cy="1181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Souce Sans Pro"/>
              <a:buNone/>
            </a:pPr>
            <a:r>
              <a:rPr lang="en-US" sz="4400" b="0" i="0" u="none" strike="noStrike" cap="none" baseline="0" dirty="0">
                <a:solidFill>
                  <a:schemeClr val="lt1"/>
                </a:solidFill>
                <a:latin typeface="Souce Sans Pro"/>
                <a:ea typeface="Souce Sans Pro"/>
                <a:cs typeface="Souce Sans Pro"/>
                <a:sym typeface="Souce Sans Pro"/>
              </a:rPr>
              <a:t>Pre-conditions of Collective Impact</a:t>
            </a:r>
          </a:p>
        </p:txBody>
      </p:sp>
      <p:pic>
        <p:nvPicPr>
          <p:cNvPr id="4" name="Picture 3" descr="Image of a button that says &quot;act now&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8468" y="245205"/>
            <a:ext cx="2482775" cy="240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666799"/>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348916" y="1426305"/>
            <a:ext cx="11582643" cy="4724400"/>
          </a:xfrm>
          <a:prstGeom prst="rect">
            <a:avLst/>
          </a:prstGeom>
          <a:noFill/>
          <a:ln>
            <a:noFill/>
          </a:ln>
        </p:spPr>
        <p:txBody>
          <a:bodyPr lIns="91425" tIns="45700" rIns="91425" bIns="45700" anchor="t" anchorCtr="0">
            <a:noAutofit/>
          </a:bodyPr>
          <a:lstStyle/>
          <a:p>
            <a:pPr lvl="0">
              <a:spcAft>
                <a:spcPts val="0"/>
              </a:spcAft>
              <a:buClr>
                <a:srgbClr val="1755A5"/>
              </a:buClr>
              <a:buSzPct val="100000"/>
            </a:pPr>
            <a:r>
              <a:rPr lang="en-US" sz="1800" b="1" i="0" u="none" strike="noStrike" cap="none" baseline="0" dirty="0" smtClean="0">
                <a:solidFill>
                  <a:srgbClr val="00B050"/>
                </a:solidFill>
                <a:latin typeface="Source Sans Pro"/>
                <a:ea typeface="Source Sans Pro"/>
                <a:cs typeface="Source Sans Pro"/>
                <a:sym typeface="Source Sans Pro"/>
              </a:rPr>
              <a:t>Suggested Tool: </a:t>
            </a:r>
            <a:r>
              <a:rPr lang="en-US" sz="1800" b="1" dirty="0" smtClean="0">
                <a:solidFill>
                  <a:srgbClr val="00B050"/>
                </a:solidFill>
                <a:latin typeface="Source Sans Pro"/>
                <a:ea typeface="Source Sans Pro"/>
                <a:cs typeface="Source Sans Pro"/>
                <a:sym typeface="Source Sans Pro"/>
              </a:rPr>
              <a:t>Top 100 Partner Tool</a:t>
            </a:r>
            <a:endParaRPr lang="en-US" sz="2000" b="0" i="0" u="none" strike="noStrike" cap="none" baseline="0" dirty="0" smtClean="0">
              <a:solidFill>
                <a:srgbClr val="7030A0"/>
              </a:solidFill>
              <a:latin typeface="Source Sans Pro"/>
              <a:ea typeface="Source Sans Pro"/>
              <a:cs typeface="Source Sans Pro"/>
              <a:sym typeface="Source Sans Pro"/>
            </a:endParaRPr>
          </a:p>
        </p:txBody>
      </p:sp>
      <p:sp>
        <p:nvSpPr>
          <p:cNvPr id="209" name="Shape 209"/>
          <p:cNvSpPr txBox="1">
            <a:spLocks noGrp="1"/>
          </p:cNvSpPr>
          <p:nvPr>
            <p:ph type="title"/>
          </p:nvPr>
        </p:nvSpPr>
        <p:spPr>
          <a:xfrm>
            <a:off x="239657" y="38100"/>
            <a:ext cx="11241145" cy="1181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Souce Sans Pro"/>
              <a:buNone/>
            </a:pPr>
            <a:r>
              <a:rPr lang="en-US" sz="4400" b="0" i="0" u="none" strike="noStrike" cap="none" baseline="0" dirty="0" smtClean="0">
                <a:solidFill>
                  <a:schemeClr val="lt1"/>
                </a:solidFill>
                <a:latin typeface="Souce Sans Pro"/>
                <a:ea typeface="Souce Sans Pro"/>
                <a:cs typeface="Souce Sans Pro"/>
                <a:sym typeface="Souce Sans Pro"/>
              </a:rPr>
              <a:t>Tools – Influential Champion(s)</a:t>
            </a:r>
            <a:endParaRPr lang="en-US" sz="4400" b="0" i="0" u="none" strike="noStrike" cap="none" baseline="0" dirty="0">
              <a:solidFill>
                <a:schemeClr val="lt1"/>
              </a:solidFill>
              <a:latin typeface="Souce Sans Pro"/>
              <a:ea typeface="Souce Sans Pro"/>
              <a:cs typeface="Souce Sans Pro"/>
              <a:sym typeface="Souce Sans Pro"/>
            </a:endParaRPr>
          </a:p>
        </p:txBody>
      </p:sp>
      <p:pic>
        <p:nvPicPr>
          <p:cNvPr id="2" name="Picture 1" descr="screenshot of Top 100"/>
          <p:cNvPicPr>
            <a:picLocks noChangeAspect="1"/>
          </p:cNvPicPr>
          <p:nvPr/>
        </p:nvPicPr>
        <p:blipFill rotWithShape="1">
          <a:blip r:embed="rId3" cstate="print">
            <a:extLst>
              <a:ext uri="{28A0092B-C50C-407E-A947-70E740481C1C}">
                <a14:useLocalDpi xmlns:a14="http://schemas.microsoft.com/office/drawing/2010/main" val="0"/>
              </a:ext>
            </a:extLst>
          </a:blip>
          <a:srcRect l="8880" t="5086" r="5303" b="9627"/>
          <a:stretch/>
        </p:blipFill>
        <p:spPr>
          <a:xfrm>
            <a:off x="348916" y="1323473"/>
            <a:ext cx="4186989" cy="5245769"/>
          </a:xfrm>
          <a:prstGeom prst="rect">
            <a:avLst/>
          </a:prstGeom>
        </p:spPr>
      </p:pic>
      <p:pic>
        <p:nvPicPr>
          <p:cNvPr id="3" name="Picture 2" descr="Screenshot of Ranking Our Top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0635" y="969105"/>
            <a:ext cx="4357254" cy="5638799"/>
          </a:xfrm>
          <a:prstGeom prst="rect">
            <a:avLst/>
          </a:prstGeom>
        </p:spPr>
      </p:pic>
      <p:pic>
        <p:nvPicPr>
          <p:cNvPr id="6" name="Picture 5" descr="stakeholder engagement wheel worksheet&#10;Interested, supportive, involved, core shown as concentric circles"/>
          <p:cNvPicPr>
            <a:picLocks noChangeAspect="1"/>
          </p:cNvPicPr>
          <p:nvPr/>
        </p:nvPicPr>
        <p:blipFill rotWithShape="1">
          <a:blip r:embed="rId5" cstate="print">
            <a:extLst>
              <a:ext uri="{28A0092B-C50C-407E-A947-70E740481C1C}">
                <a14:useLocalDpi xmlns:a14="http://schemas.microsoft.com/office/drawing/2010/main" val="0"/>
              </a:ext>
            </a:extLst>
          </a:blip>
          <a:srcRect t="7193" b="9649"/>
          <a:stretch/>
        </p:blipFill>
        <p:spPr>
          <a:xfrm>
            <a:off x="5467624" y="904935"/>
            <a:ext cx="5299364" cy="5702969"/>
          </a:xfrm>
          <a:prstGeom prst="rect">
            <a:avLst/>
          </a:prstGeom>
        </p:spPr>
      </p:pic>
      <p:pic>
        <p:nvPicPr>
          <p:cNvPr id="7" name="Picture 6" descr="Stakeholder Engagement Wheel Level of Involvement Description&#10;Core: Stakeholders or individuals who are interested in being actively involved in the functioning and development of a Collective Impact Effort to enhance community well-being in Chatham Kent (eg becoming members of the working group - meeting regularly, helping to develop sections of the plan)&#10;&#10;Involved: Stakeholders or individuals who want to be frequently consulted and given opportunities to provide in-depth feedback (eg attending topic specific/community specific/age specific discussions or workshops)&#10;&#10;Supportive: Stakeholders or individuals who provide some form of support and input (ie attending future community forums, answering surveys, and providing input online)&#10;&#10;Interested: stakeholders or individuals who are kept informed of teh progress of the initiative, but are not directly involved in the work (eg listserv, newesletter, informed about opportunities to participate in events)"/>
          <p:cNvPicPr>
            <a:picLocks noChangeAspect="1"/>
          </p:cNvPicPr>
          <p:nvPr/>
        </p:nvPicPr>
        <p:blipFill rotWithShape="1">
          <a:blip r:embed="rId6" cstate="print">
            <a:extLst>
              <a:ext uri="{28A0092B-C50C-407E-A947-70E740481C1C}">
                <a14:useLocalDpi xmlns:a14="http://schemas.microsoft.com/office/drawing/2010/main" val="0"/>
              </a:ext>
            </a:extLst>
          </a:blip>
          <a:srcRect l="8300" t="4386" r="10420" b="50175"/>
          <a:stretch/>
        </p:blipFill>
        <p:spPr>
          <a:xfrm>
            <a:off x="3184358" y="3137358"/>
            <a:ext cx="4307305" cy="3116179"/>
          </a:xfrm>
          <a:prstGeom prst="rect">
            <a:avLst/>
          </a:prstGeom>
        </p:spPr>
      </p:pic>
    </p:spTree>
    <p:extLst>
      <p:ext uri="{BB962C8B-B14F-4D97-AF65-F5344CB8AC3E}">
        <p14:creationId xmlns:p14="http://schemas.microsoft.com/office/powerpoint/2010/main" val="23570377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sessing our community context worksheet screenshot&#10;shows conditions such as history of collaboration, influential leaders, urgency of issue, and adequate resources with spaces for &quot;what is challenging about this condition for our community?&quot; and &quot;ideas for filling the gaps&quot;.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7592" b="12989"/>
          <a:stretch/>
        </p:blipFill>
        <p:spPr>
          <a:xfrm>
            <a:off x="0" y="986588"/>
            <a:ext cx="5510463" cy="5663497"/>
          </a:xfrm>
        </p:spPr>
      </p:pic>
      <p:sp>
        <p:nvSpPr>
          <p:cNvPr id="3" name="Title 2"/>
          <p:cNvSpPr>
            <a:spLocks noGrp="1"/>
          </p:cNvSpPr>
          <p:nvPr>
            <p:ph type="title"/>
          </p:nvPr>
        </p:nvSpPr>
        <p:spPr/>
        <p:txBody>
          <a:bodyPr>
            <a:normAutofit/>
          </a:bodyPr>
          <a:lstStyle/>
          <a:p>
            <a:pPr algn="l"/>
            <a:r>
              <a:rPr lang="en-US" sz="3600" dirty="0">
                <a:solidFill>
                  <a:schemeClr val="lt1"/>
                </a:solidFill>
                <a:latin typeface="Souce Sans Pro"/>
                <a:ea typeface="Souce Sans Pro"/>
                <a:cs typeface="Souce Sans Pro"/>
                <a:sym typeface="Souce Sans Pro"/>
              </a:rPr>
              <a:t>Tools – </a:t>
            </a:r>
            <a:r>
              <a:rPr lang="en-US" sz="3600" dirty="0" smtClean="0">
                <a:solidFill>
                  <a:schemeClr val="lt1"/>
                </a:solidFill>
                <a:latin typeface="Souce Sans Pro"/>
                <a:ea typeface="Souce Sans Pro"/>
                <a:cs typeface="Souce Sans Pro"/>
                <a:sym typeface="Souce Sans Pro"/>
              </a:rPr>
              <a:t>Urgency of Issue</a:t>
            </a:r>
            <a:endParaRPr lang="en-US" sz="3600" dirty="0">
              <a:latin typeface="+mn-lt"/>
            </a:endParaRPr>
          </a:p>
        </p:txBody>
      </p:sp>
      <p:pic>
        <p:nvPicPr>
          <p:cNvPr id="6" name="Picture 5" descr="Screenshot of Collective Impact Framing Questions Worksheet"/>
          <p:cNvPicPr>
            <a:picLocks noChangeAspect="1"/>
          </p:cNvPicPr>
          <p:nvPr/>
        </p:nvPicPr>
        <p:blipFill rotWithShape="1">
          <a:blip r:embed="rId4" cstate="print">
            <a:extLst>
              <a:ext uri="{28A0092B-C50C-407E-A947-70E740481C1C}">
                <a14:useLocalDpi xmlns:a14="http://schemas.microsoft.com/office/drawing/2010/main" val="0"/>
              </a:ext>
            </a:extLst>
          </a:blip>
          <a:srcRect l="7619" t="7544" r="6334" b="13684"/>
          <a:stretch/>
        </p:blipFill>
        <p:spPr>
          <a:xfrm>
            <a:off x="5606716" y="38100"/>
            <a:ext cx="6113743" cy="6628003"/>
          </a:xfrm>
          <a:prstGeom prst="rect">
            <a:avLst/>
          </a:prstGeom>
        </p:spPr>
      </p:pic>
    </p:spTree>
    <p:extLst>
      <p:ext uri="{BB962C8B-B14F-4D97-AF65-F5344CB8AC3E}">
        <p14:creationId xmlns:p14="http://schemas.microsoft.com/office/powerpoint/2010/main" val="32010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pic>
        <p:nvPicPr>
          <p:cNvPr id="4" name="Content Placeholder 3" descr="Decorative image of notebook"/>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896660" y="1371601"/>
            <a:ext cx="4775707"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2"/>
          </p:nvPr>
        </p:nvSpPr>
        <p:spPr>
          <a:xfrm>
            <a:off x="4328967" y="1475606"/>
            <a:ext cx="4343400" cy="4648200"/>
          </a:xfrm>
        </p:spPr>
        <p:txBody>
          <a:bodyPr>
            <a:noAutofit/>
          </a:bodyPr>
          <a:lstStyle/>
          <a:p>
            <a:pPr marL="548640" indent="-400050">
              <a:lnSpc>
                <a:spcPct val="120000"/>
              </a:lnSpc>
              <a:spcBef>
                <a:spcPts val="0"/>
              </a:spcBef>
              <a:spcAft>
                <a:spcPts val="300"/>
              </a:spcAft>
              <a:buAutoNum type="romanUcPeriod"/>
            </a:pPr>
            <a:endParaRPr lang="en-US" sz="1200" dirty="0" smtClean="0">
              <a:solidFill>
                <a:srgbClr val="002060"/>
              </a:solidFill>
              <a:latin typeface="Gisha" panose="020B0502040204020203" pitchFamily="34" charset="-79"/>
              <a:cs typeface="Gisha" panose="020B0502040204020203" pitchFamily="34" charset="-79"/>
            </a:endParaRPr>
          </a:p>
          <a:p>
            <a:pPr marL="148590">
              <a:lnSpc>
                <a:spcPct val="120000"/>
              </a:lnSpc>
              <a:spcBef>
                <a:spcPts val="0"/>
              </a:spcBef>
              <a:spcAft>
                <a:spcPts val="300"/>
              </a:spcAft>
            </a:pPr>
            <a:endParaRPr lang="en-US" sz="1200" dirty="0" smtClean="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Welcome</a:t>
            </a: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Today’s Objectives </a:t>
            </a:r>
            <a:endParaRPr lang="en-US" sz="1200" dirty="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Wrap- In</a:t>
            </a:r>
          </a:p>
          <a:p>
            <a:pPr marL="1234440" lvl="1"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Outstanding Questions</a:t>
            </a:r>
          </a:p>
          <a:p>
            <a:pPr marL="1234440" lvl="1"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CI Mindset Shifts</a:t>
            </a:r>
          </a:p>
          <a:p>
            <a:pPr marL="1234440" lvl="1"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Check-in on Between Now &amp; Then Activities</a:t>
            </a:r>
          </a:p>
          <a:p>
            <a:pPr marL="548640" indent="-400050">
              <a:lnSpc>
                <a:spcPct val="120000"/>
              </a:lnSpc>
              <a:spcBef>
                <a:spcPts val="0"/>
              </a:spcBef>
              <a:spcAft>
                <a:spcPts val="300"/>
              </a:spcAft>
              <a:buFont typeface="Arial" panose="020B0604020202020204" pitchFamily="34" charset="0"/>
              <a:buAutoNum type="romanUcPeriod"/>
            </a:pPr>
            <a:r>
              <a:rPr lang="en-US" sz="1200" dirty="0" smtClean="0">
                <a:solidFill>
                  <a:srgbClr val="002060"/>
                </a:solidFill>
                <a:latin typeface="Gisha" panose="020B0502040204020203" pitchFamily="34" charset="-79"/>
                <a:cs typeface="Gisha" panose="020B0502040204020203" pitchFamily="34" charset="-79"/>
              </a:rPr>
              <a:t>Overview Collective Impact Pre-conditions</a:t>
            </a:r>
          </a:p>
          <a:p>
            <a:pPr marL="548640" indent="-400050">
              <a:lnSpc>
                <a:spcPct val="120000"/>
              </a:lnSpc>
              <a:spcBef>
                <a:spcPts val="0"/>
              </a:spcBef>
              <a:spcAft>
                <a:spcPts val="300"/>
              </a:spcAft>
              <a:buFont typeface="Arial" panose="020B0604020202020204" pitchFamily="34" charset="0"/>
              <a:buAutoNum type="romanUcPeriod"/>
            </a:pPr>
            <a:r>
              <a:rPr lang="en-US" sz="1200" dirty="0" smtClean="0">
                <a:solidFill>
                  <a:srgbClr val="002060"/>
                </a:solidFill>
                <a:latin typeface="Gisha" panose="020B0502040204020203" pitchFamily="34" charset="-79"/>
                <a:cs typeface="Gisha" panose="020B0502040204020203" pitchFamily="34" charset="-79"/>
              </a:rPr>
              <a:t>Share and Discuss Tools for Assessing CI Readiness</a:t>
            </a: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Between </a:t>
            </a:r>
            <a:r>
              <a:rPr lang="en-US" sz="1200" dirty="0">
                <a:solidFill>
                  <a:srgbClr val="002060"/>
                </a:solidFill>
                <a:latin typeface="Gisha" panose="020B0502040204020203" pitchFamily="34" charset="-79"/>
                <a:cs typeface="Gisha" panose="020B0502040204020203" pitchFamily="34" charset="-79"/>
              </a:rPr>
              <a:t>Now &amp; </a:t>
            </a:r>
            <a:r>
              <a:rPr lang="en-US" sz="1200" dirty="0" smtClean="0">
                <a:solidFill>
                  <a:srgbClr val="002060"/>
                </a:solidFill>
                <a:latin typeface="Gisha" panose="020B0502040204020203" pitchFamily="34" charset="-79"/>
                <a:cs typeface="Gisha" panose="020B0502040204020203" pitchFamily="34" charset="-79"/>
              </a:rPr>
              <a:t>Then Activities </a:t>
            </a:r>
            <a:r>
              <a:rPr lang="en-US" sz="1200" dirty="0">
                <a:solidFill>
                  <a:srgbClr val="002060"/>
                </a:solidFill>
                <a:latin typeface="Gisha" panose="020B0502040204020203" pitchFamily="34" charset="-79"/>
                <a:cs typeface="Gisha" panose="020B0502040204020203" pitchFamily="34" charset="-79"/>
              </a:rPr>
              <a:t>(aka next call</a:t>
            </a:r>
            <a:r>
              <a:rPr lang="en-US" sz="1200" dirty="0" smtClean="0">
                <a:solidFill>
                  <a:srgbClr val="002060"/>
                </a:solidFill>
                <a:latin typeface="Gisha" panose="020B0502040204020203" pitchFamily="34" charset="-79"/>
                <a:cs typeface="Gisha" panose="020B0502040204020203" pitchFamily="34" charset="-79"/>
              </a:rPr>
              <a:t>)</a:t>
            </a:r>
            <a:endParaRPr lang="en-US" sz="1200" dirty="0">
              <a:solidFill>
                <a:srgbClr val="002060"/>
              </a:solidFill>
              <a:latin typeface="Gisha" panose="020B0502040204020203" pitchFamily="34" charset="-79"/>
              <a:cs typeface="Gisha" panose="020B0502040204020203" pitchFamily="34" charset="-79"/>
            </a:endParaRPr>
          </a:p>
          <a:p>
            <a:pPr marL="548640" indent="-400050">
              <a:lnSpc>
                <a:spcPct val="120000"/>
              </a:lnSpc>
              <a:spcBef>
                <a:spcPts val="0"/>
              </a:spcBef>
              <a:spcAft>
                <a:spcPts val="300"/>
              </a:spcAft>
              <a:buAutoNum type="romanUcPeriod"/>
            </a:pPr>
            <a:r>
              <a:rPr lang="en-US" sz="1200" dirty="0" smtClean="0">
                <a:solidFill>
                  <a:srgbClr val="002060"/>
                </a:solidFill>
                <a:latin typeface="Gisha" panose="020B0502040204020203" pitchFamily="34" charset="-79"/>
                <a:cs typeface="Gisha" panose="020B0502040204020203" pitchFamily="34" charset="-79"/>
              </a:rPr>
              <a:t>Wrap-Up</a:t>
            </a:r>
            <a:endParaRPr lang="en-US" sz="1200" dirty="0">
              <a:solidFill>
                <a:srgbClr val="002060"/>
              </a:solidFill>
              <a:latin typeface="Gisha" panose="020B0502040204020203" pitchFamily="34" charset="-79"/>
              <a:cs typeface="Gisha" panose="020B0502040204020203" pitchFamily="34" charset="-79"/>
            </a:endParaRPr>
          </a:p>
        </p:txBody>
      </p:sp>
      <p:pic>
        <p:nvPicPr>
          <p:cNvPr id="5" name="Picture 5" descr="decorative image of p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3693" r="2646" b="50730"/>
          <a:stretch/>
        </p:blipFill>
        <p:spPr bwMode="auto">
          <a:xfrm rot="6223314">
            <a:off x="1451218" y="3788060"/>
            <a:ext cx="3599868" cy="48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57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ssessing our collective impact resources&#10;One of the three pre-conditions of collective impact is adequate resources. Certainly funding is an important dimension of resourcing CI, however the resources needed for a robust collective impact effort also include: human resources, services, and goods. The graphic orffers a snapshot of primary resources in a CI effort&#10;&#10;Use the worksheet to document the resources  you have and those you need&#10;&#10;Debrief: what actions do we need to take based on our analysi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797" t="7828" b="38441"/>
          <a:stretch/>
        </p:blipFill>
        <p:spPr>
          <a:xfrm>
            <a:off x="0" y="998621"/>
            <a:ext cx="7302334" cy="5390147"/>
          </a:xfrm>
        </p:spPr>
      </p:pic>
      <p:sp>
        <p:nvSpPr>
          <p:cNvPr id="3" name="Title 2"/>
          <p:cNvSpPr>
            <a:spLocks noGrp="1"/>
          </p:cNvSpPr>
          <p:nvPr>
            <p:ph type="title"/>
          </p:nvPr>
        </p:nvSpPr>
        <p:spPr/>
        <p:txBody>
          <a:bodyPr>
            <a:normAutofit/>
          </a:bodyPr>
          <a:lstStyle/>
          <a:p>
            <a:pPr algn="l"/>
            <a:r>
              <a:rPr lang="en-US" sz="4400" dirty="0">
                <a:solidFill>
                  <a:schemeClr val="lt1"/>
                </a:solidFill>
                <a:latin typeface="Souce Sans Pro"/>
                <a:ea typeface="Souce Sans Pro"/>
                <a:cs typeface="Souce Sans Pro"/>
                <a:sym typeface="Souce Sans Pro"/>
              </a:rPr>
              <a:t>Tools – </a:t>
            </a:r>
            <a:r>
              <a:rPr lang="en-US" sz="4400" dirty="0" smtClean="0">
                <a:solidFill>
                  <a:schemeClr val="lt1"/>
                </a:solidFill>
                <a:latin typeface="Souce Sans Pro"/>
                <a:ea typeface="Souce Sans Pro"/>
                <a:cs typeface="Souce Sans Pro"/>
                <a:sym typeface="Souce Sans Pro"/>
              </a:rPr>
              <a:t>Adequate Resources</a:t>
            </a:r>
            <a:endParaRPr lang="en-US" sz="4400" dirty="0"/>
          </a:p>
        </p:txBody>
      </p:sp>
      <p:pic>
        <p:nvPicPr>
          <p:cNvPr id="5" name="Picture 4" descr="Assessing our CI resources world&#10;Our collective impact goal&#10;What do we have to support our CI effort - human, financial, goods, services"/>
          <p:cNvPicPr>
            <a:picLocks noChangeAspect="1"/>
          </p:cNvPicPr>
          <p:nvPr/>
        </p:nvPicPr>
        <p:blipFill rotWithShape="1">
          <a:blip r:embed="rId4" cstate="print">
            <a:extLst>
              <a:ext uri="{28A0092B-C50C-407E-A947-70E740481C1C}">
                <a14:useLocalDpi xmlns:a14="http://schemas.microsoft.com/office/drawing/2010/main" val="0"/>
              </a:ext>
            </a:extLst>
          </a:blip>
          <a:srcRect l="6800" t="9474" r="10776" b="16841"/>
          <a:stretch/>
        </p:blipFill>
        <p:spPr>
          <a:xfrm>
            <a:off x="517054" y="1013514"/>
            <a:ext cx="7664949" cy="5294867"/>
          </a:xfrm>
          <a:prstGeom prst="rect">
            <a:avLst/>
          </a:prstGeom>
        </p:spPr>
      </p:pic>
      <p:pic>
        <p:nvPicPr>
          <p:cNvPr id="6" name="Picture 5" descr="Resources: What do we need to support our CI efforts&#10;human, financial, goods, services"/>
          <p:cNvPicPr>
            <a:picLocks noChangeAspect="1"/>
          </p:cNvPicPr>
          <p:nvPr/>
        </p:nvPicPr>
        <p:blipFill rotWithShape="1">
          <a:blip r:embed="rId5" cstate="print">
            <a:extLst>
              <a:ext uri="{28A0092B-C50C-407E-A947-70E740481C1C}">
                <a14:useLocalDpi xmlns:a14="http://schemas.microsoft.com/office/drawing/2010/main" val="0"/>
              </a:ext>
            </a:extLst>
          </a:blip>
          <a:srcRect l="2732" t="8946" r="4540" b="17544"/>
          <a:stretch/>
        </p:blipFill>
        <p:spPr>
          <a:xfrm>
            <a:off x="1053135" y="987360"/>
            <a:ext cx="8566485" cy="5597605"/>
          </a:xfrm>
          <a:prstGeom prst="rect">
            <a:avLst/>
          </a:prstGeom>
        </p:spPr>
      </p:pic>
    </p:spTree>
    <p:extLst>
      <p:ext uri="{BB962C8B-B14F-4D97-AF65-F5344CB8AC3E}">
        <p14:creationId xmlns:p14="http://schemas.microsoft.com/office/powerpoint/2010/main" val="19597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t>Questions &amp; Reflections?</a:t>
            </a:r>
          </a:p>
        </p:txBody>
      </p:sp>
      <p:pic>
        <p:nvPicPr>
          <p:cNvPr id="4" name="Content Placeholder 6" descr="questions graphic"/>
          <p:cNvPicPr>
            <a:picLocks noGrp="1" noChangeAspect="1"/>
          </p:cNvPicPr>
          <p:nvPr>
            <p:ph idx="1"/>
          </p:nvPr>
        </p:nvPicPr>
        <p:blipFill>
          <a:blip r:embed="rId3" cstate="print">
            <a:grayscl/>
          </a:blip>
          <a:srcRect/>
          <a:stretch>
            <a:fillRect/>
          </a:stretch>
        </p:blipFill>
        <p:spPr bwMode="auto">
          <a:xfrm>
            <a:off x="1727188" y="2209800"/>
            <a:ext cx="3688081" cy="2819399"/>
          </a:xfrm>
          <a:prstGeom prst="rect">
            <a:avLst/>
          </a:prstGeom>
          <a:noFill/>
          <a:ln w="9525">
            <a:noFill/>
            <a:miter lim="800000"/>
            <a:headEnd/>
            <a:tailEnd/>
          </a:ln>
        </p:spPr>
      </p:pic>
      <p:sp>
        <p:nvSpPr>
          <p:cNvPr id="6" name="Text Placeholder 4"/>
          <p:cNvSpPr txBox="1">
            <a:spLocks/>
          </p:cNvSpPr>
          <p:nvPr/>
        </p:nvSpPr>
        <p:spPr>
          <a:xfrm>
            <a:off x="5791200" y="2324098"/>
            <a:ext cx="4876800" cy="2590800"/>
          </a:xfrm>
          <a:prstGeom prst="rect">
            <a:avLst/>
          </a:prstGeom>
        </p:spPr>
        <p:txBody>
          <a:bodyPr>
            <a:noAutofit/>
          </a:bodyPr>
          <a:lstStyle>
            <a:lvl1pPr marL="0" indent="0" algn="l" defTabSz="914400" rtl="0" eaLnBrk="1" latinLnBrk="0" hangingPunct="1">
              <a:spcBef>
                <a:spcPct val="20000"/>
              </a:spcBef>
              <a:spcAft>
                <a:spcPts val="800"/>
              </a:spcAft>
              <a:buFont typeface="Arial" panose="020B0604020202020204" pitchFamily="34" charset="0"/>
              <a:buNone/>
              <a:defRPr sz="3200" b="1" kern="1200">
                <a:solidFill>
                  <a:srgbClr val="1755A5"/>
                </a:solidFill>
                <a:latin typeface="Franklin Gothic Book" panose="020B0503020102020204" pitchFamily="34" charset="0"/>
                <a:ea typeface="+mn-ea"/>
                <a:cs typeface="+mn-cs"/>
              </a:defRPr>
            </a:lvl1pPr>
            <a:lvl2pPr marL="742950" indent="-285750" algn="l" defTabSz="914400" rtl="0" eaLnBrk="1" latinLnBrk="0" hangingPunct="1">
              <a:spcBef>
                <a:spcPct val="20000"/>
              </a:spcBef>
              <a:spcAft>
                <a:spcPts val="800"/>
              </a:spcAft>
              <a:buClr>
                <a:srgbClr val="1755A5"/>
              </a:buClr>
              <a:buFont typeface="Wingdings" panose="05000000000000000000" pitchFamily="2" charset="2"/>
              <a:buChar char="§"/>
              <a:defRPr sz="3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spcAft>
                <a:spcPts val="800"/>
              </a:spcAft>
              <a:buClr>
                <a:srgbClr val="1755A5"/>
              </a:buClr>
              <a:buFont typeface="Arial" panose="020B0604020202020204" pitchFamily="34" charset="0"/>
              <a:buChar char="•"/>
              <a:defRPr sz="3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spcAft>
                <a:spcPts val="800"/>
              </a:spcAft>
              <a:buClr>
                <a:srgbClr val="1755A5"/>
              </a:buClr>
              <a:buFont typeface="Arial" panose="020B0604020202020204" pitchFamily="34" charset="0"/>
              <a:buChar char="–"/>
              <a:defRPr sz="3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spcAft>
                <a:spcPts val="800"/>
              </a:spcAft>
              <a:buClr>
                <a:srgbClr val="1755A5"/>
              </a:buClr>
              <a:buFont typeface="Arial" panose="020B0604020202020204" pitchFamily="34" charset="0"/>
              <a:buChar char="»"/>
              <a:defRPr sz="3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fontAlgn="base">
              <a:spcBef>
                <a:spcPts val="0"/>
              </a:spcBef>
              <a:spcAft>
                <a:spcPts val="0"/>
              </a:spcAft>
              <a:buClr>
                <a:srgbClr val="1755A5"/>
              </a:buClr>
              <a:buFont typeface="Wingdings" panose="05000000000000000000" pitchFamily="2" charset="2"/>
              <a:buChar char="§"/>
            </a:pPr>
            <a:r>
              <a:rPr lang="en-US" dirty="0">
                <a:solidFill>
                  <a:schemeClr val="tx1"/>
                </a:solidFill>
              </a:rPr>
              <a:t>Questions</a:t>
            </a:r>
            <a:r>
              <a:rPr lang="en-US" dirty="0" smtClean="0">
                <a:solidFill>
                  <a:schemeClr val="tx1"/>
                </a:solidFill>
              </a:rPr>
              <a:t>?</a:t>
            </a:r>
          </a:p>
          <a:p>
            <a:pPr fontAlgn="base">
              <a:spcBef>
                <a:spcPts val="0"/>
              </a:spcBef>
              <a:spcAft>
                <a:spcPts val="0"/>
              </a:spcAft>
              <a:buClr>
                <a:srgbClr val="1755A5"/>
              </a:buClr>
            </a:pPr>
            <a:r>
              <a:rPr lang="en-US" dirty="0" smtClean="0">
                <a:solidFill>
                  <a:schemeClr val="tx1"/>
                </a:solidFill>
              </a:rPr>
              <a:t> </a:t>
            </a:r>
          </a:p>
          <a:p>
            <a:pPr marL="457200" indent="-457200" fontAlgn="base">
              <a:spcBef>
                <a:spcPts val="0"/>
              </a:spcBef>
              <a:spcAft>
                <a:spcPts val="0"/>
              </a:spcAft>
              <a:buClr>
                <a:srgbClr val="1755A5"/>
              </a:buClr>
              <a:buFont typeface="Wingdings" panose="05000000000000000000" pitchFamily="2" charset="2"/>
              <a:buChar char="§"/>
            </a:pPr>
            <a:r>
              <a:rPr lang="en-US" dirty="0" smtClean="0">
                <a:solidFill>
                  <a:schemeClr val="tx1"/>
                </a:solidFill>
              </a:rPr>
              <a:t>Thoughts or reflections?</a:t>
            </a:r>
            <a:endParaRPr lang="en-US" dirty="0">
              <a:solidFill>
                <a:schemeClr val="tx1"/>
              </a:solidFill>
            </a:endParaRPr>
          </a:p>
        </p:txBody>
      </p:sp>
    </p:spTree>
    <p:extLst>
      <p:ext uri="{BB962C8B-B14F-4D97-AF65-F5344CB8AC3E}">
        <p14:creationId xmlns:p14="http://schemas.microsoft.com/office/powerpoint/2010/main" val="30495355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006" y="1464881"/>
            <a:ext cx="6701230" cy="5105400"/>
          </a:xfrm>
        </p:spPr>
        <p:txBody>
          <a:bodyPr>
            <a:normAutofit/>
          </a:bodyPr>
          <a:lstStyle/>
          <a:p>
            <a:pPr marL="342900" indent="-342900">
              <a:buFont typeface="Arial" panose="020B0604020202020204" pitchFamily="34" charset="0"/>
              <a:buChar char="•"/>
            </a:pPr>
            <a:r>
              <a:rPr lang="en-US" dirty="0" smtClean="0"/>
              <a:t>Register and share </a:t>
            </a:r>
            <a:r>
              <a:rPr lang="en-US" dirty="0"/>
              <a:t>p</a:t>
            </a:r>
            <a:r>
              <a:rPr lang="en-US" dirty="0" smtClean="0"/>
              <a:t>rofile </a:t>
            </a:r>
            <a:r>
              <a:rPr lang="en-US" dirty="0"/>
              <a:t>i</a:t>
            </a:r>
            <a:r>
              <a:rPr lang="en-US" dirty="0" smtClean="0"/>
              <a:t>nfo on forum</a:t>
            </a:r>
          </a:p>
          <a:p>
            <a:endParaRPr lang="en-US" dirty="0" smtClean="0"/>
          </a:p>
          <a:p>
            <a:pPr marL="342900" indent="-342900">
              <a:buFont typeface="Arial" panose="020B0604020202020204" pitchFamily="34" charset="0"/>
              <a:buChar char="•"/>
            </a:pPr>
            <a:r>
              <a:rPr lang="en-US" dirty="0" smtClean="0"/>
              <a:t>Start and/or respond to a discussion thread on the forum</a:t>
            </a:r>
          </a:p>
          <a:p>
            <a:endParaRPr lang="en-US" dirty="0" smtClean="0"/>
          </a:p>
          <a:p>
            <a:pPr marL="342900" indent="-342900">
              <a:buFont typeface="Arial" panose="020B0604020202020204" pitchFamily="34" charset="0"/>
              <a:buChar char="•"/>
            </a:pPr>
            <a:r>
              <a:rPr lang="en-US" dirty="0" smtClean="0"/>
              <a:t>Apply at least one tool shared during the last two calls</a:t>
            </a:r>
          </a:p>
          <a:p>
            <a:endParaRPr lang="en-US" dirty="0" smtClean="0"/>
          </a:p>
          <a:p>
            <a:pPr marL="342900" indent="-342900">
              <a:buFont typeface="Arial" panose="020B0604020202020204" pitchFamily="34" charset="0"/>
              <a:buChar char="•"/>
            </a:pPr>
            <a:r>
              <a:rPr lang="en-US" dirty="0" smtClean="0"/>
              <a:t>Email Kim agenda template examples and MOU examples</a:t>
            </a:r>
          </a:p>
        </p:txBody>
      </p:sp>
      <p:sp>
        <p:nvSpPr>
          <p:cNvPr id="3" name="Title 2"/>
          <p:cNvSpPr>
            <a:spLocks noGrp="1"/>
          </p:cNvSpPr>
          <p:nvPr>
            <p:ph type="title"/>
          </p:nvPr>
        </p:nvSpPr>
        <p:spPr/>
        <p:txBody>
          <a:bodyPr>
            <a:normAutofit/>
          </a:bodyPr>
          <a:lstStyle/>
          <a:p>
            <a:r>
              <a:rPr lang="en-US" sz="4000" dirty="0" smtClean="0"/>
              <a:t>Between Now &amp; Then (aka next call)</a:t>
            </a:r>
            <a:endParaRPr lang="en-US" sz="4000" dirty="0"/>
          </a:p>
        </p:txBody>
      </p:sp>
      <p:pic>
        <p:nvPicPr>
          <p:cNvPr id="5" name="Picture 4" descr="july calendar graphi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67886">
            <a:off x="7050084" y="1798220"/>
            <a:ext cx="4538062" cy="3208208"/>
          </a:xfrm>
          <a:prstGeom prst="rect">
            <a:avLst/>
          </a:prstGeom>
        </p:spPr>
      </p:pic>
    </p:spTree>
    <p:extLst>
      <p:ext uri="{BB962C8B-B14F-4D97-AF65-F5344CB8AC3E}">
        <p14:creationId xmlns:p14="http://schemas.microsoft.com/office/powerpoint/2010/main" val="2810551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Next CI PLN Call:</a:t>
            </a:r>
            <a:br>
              <a:rPr lang="en-US" dirty="0" smtClean="0"/>
            </a:br>
            <a:r>
              <a:rPr lang="en-US" dirty="0" smtClean="0">
                <a:solidFill>
                  <a:srgbClr val="00B050"/>
                </a:solidFill>
              </a:rPr>
              <a:t>Common Agenda</a:t>
            </a:r>
            <a:r>
              <a:rPr lang="en-US" dirty="0" smtClean="0"/>
              <a:t/>
            </a:r>
            <a:br>
              <a:rPr lang="en-US" dirty="0" smtClean="0"/>
            </a:br>
            <a:r>
              <a:rPr lang="en-US" dirty="0" smtClean="0"/>
              <a:t> August 2015</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7660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CI-PLN Roadmap</a:t>
            </a:r>
            <a:endParaRPr lang="en-US" sz="4000" dirty="0"/>
          </a:p>
        </p:txBody>
      </p:sp>
      <p:graphicFrame>
        <p:nvGraphicFramePr>
          <p:cNvPr id="6" name="Table 5" descr="session descriptions"/>
          <p:cNvGraphicFramePr>
            <a:graphicFrameLocks noGrp="1"/>
          </p:cNvGraphicFramePr>
          <p:nvPr>
            <p:extLst>
              <p:ext uri="{D42A27DB-BD31-4B8C-83A1-F6EECF244321}">
                <p14:modId xmlns:p14="http://schemas.microsoft.com/office/powerpoint/2010/main" val="2513237328"/>
              </p:ext>
            </p:extLst>
          </p:nvPr>
        </p:nvGraphicFramePr>
        <p:xfrm>
          <a:off x="2451798" y="1775015"/>
          <a:ext cx="7364555" cy="4188043"/>
        </p:xfrm>
        <a:graphic>
          <a:graphicData uri="http://schemas.openxmlformats.org/drawingml/2006/table">
            <a:tbl>
              <a:tblPr firstRow="1" firstCol="1" bandRow="1">
                <a:tableStyleId>{F5AB1C69-6EDB-4FF4-983F-18BD219EF322}</a:tableStyleId>
              </a:tblPr>
              <a:tblGrid>
                <a:gridCol w="964642"/>
                <a:gridCol w="6399913"/>
              </a:tblGrid>
              <a:tr h="463686">
                <a:tc>
                  <a:txBody>
                    <a:bodyPr/>
                    <a:lstStyle/>
                    <a:p>
                      <a:pPr lvl="0" algn="ctr"/>
                      <a:r>
                        <a:rPr lang="en-US" sz="2000" dirty="0" smtClean="0"/>
                        <a:t>Session</a:t>
                      </a:r>
                      <a:endParaRPr lang="en-US" sz="2000" dirty="0"/>
                    </a:p>
                  </a:txBody>
                  <a:tcPr marL="68580" marR="68580" marT="34290" marB="34290" anchor="ctr"/>
                </a:tc>
                <a:tc>
                  <a:txBody>
                    <a:bodyPr/>
                    <a:lstStyle/>
                    <a:p>
                      <a:r>
                        <a:rPr lang="en-US" sz="2000" b="1" dirty="0" smtClean="0"/>
                        <a:t>Monthly Call Focus</a:t>
                      </a:r>
                      <a:endParaRPr lang="en-US" sz="2000" b="1" dirty="0"/>
                    </a:p>
                  </a:txBody>
                  <a:tcPr marL="68580" marR="68580" marT="34290" marB="34290" anchor="ctr"/>
                </a:tc>
              </a:tr>
              <a:tr h="463686">
                <a:tc>
                  <a:txBody>
                    <a:bodyPr/>
                    <a:lstStyle/>
                    <a:p>
                      <a:pPr lvl="0" algn="ctr"/>
                      <a:r>
                        <a:rPr lang="en-US" sz="2000" dirty="0" smtClean="0"/>
                        <a:t>1</a:t>
                      </a:r>
                      <a:endParaRPr lang="en-US" sz="2000" dirty="0"/>
                    </a:p>
                  </a:txBody>
                  <a:tcPr marL="68580" marR="68580" marT="34290" marB="34290" anchor="ctr"/>
                </a:tc>
                <a:tc>
                  <a:txBody>
                    <a:bodyPr/>
                    <a:lstStyle/>
                    <a:p>
                      <a:r>
                        <a:rPr lang="en-US" sz="2000" b="1" u="none" strike="noStrike" kern="1200" baseline="0" dirty="0" smtClean="0"/>
                        <a:t>Building Relationships &amp; PLN Goal Setting </a:t>
                      </a:r>
                      <a:endParaRPr lang="en-US" sz="2000" b="1" dirty="0"/>
                    </a:p>
                  </a:txBody>
                  <a:tcPr marL="68580" marR="68580" marT="34290" marB="34290" anchor="ctr"/>
                </a:tc>
              </a:tr>
              <a:tr h="463686">
                <a:tc>
                  <a:txBody>
                    <a:bodyPr/>
                    <a:lstStyle/>
                    <a:p>
                      <a:pPr lvl="0" algn="ctr"/>
                      <a:r>
                        <a:rPr lang="en-US" sz="2000" dirty="0" smtClean="0">
                          <a:solidFill>
                            <a:schemeClr val="bg1"/>
                          </a:solidFill>
                        </a:rPr>
                        <a:t>2</a:t>
                      </a:r>
                      <a:endParaRPr lang="en-US" sz="2000" dirty="0">
                        <a:solidFill>
                          <a:schemeClr val="bg1"/>
                        </a:solidFill>
                      </a:endParaRPr>
                    </a:p>
                  </a:txBody>
                  <a:tcPr marL="68580" marR="68580" marT="34290" marB="34290" anchor="c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u="none" strike="noStrike" kern="1200" baseline="0" dirty="0" smtClean="0">
                          <a:solidFill>
                            <a:schemeClr val="bg1"/>
                          </a:solidFill>
                        </a:rPr>
                        <a:t>Exploring the CI Pre-Conditions</a:t>
                      </a:r>
                      <a:endParaRPr lang="en-US" sz="2000" b="1" dirty="0">
                        <a:solidFill>
                          <a:schemeClr val="bg1"/>
                        </a:solidFill>
                      </a:endParaRPr>
                    </a:p>
                  </a:txBody>
                  <a:tcPr marL="68580" marR="68580" marT="34290" marB="34290" anchor="ctr">
                    <a:solidFill>
                      <a:srgbClr val="7030A0"/>
                    </a:solidFill>
                  </a:tcPr>
                </a:tc>
              </a:tr>
              <a:tr h="463686">
                <a:tc>
                  <a:txBody>
                    <a:bodyPr/>
                    <a:lstStyle/>
                    <a:p>
                      <a:pPr lvl="0" algn="ctr"/>
                      <a:r>
                        <a:rPr lang="en-US" sz="2000" dirty="0" smtClean="0"/>
                        <a:t>3</a:t>
                      </a:r>
                      <a:endParaRPr lang="en-US" sz="2000" dirty="0"/>
                    </a:p>
                  </a:txBody>
                  <a:tcPr marL="68580" marR="68580" marT="34290" marB="34290" anchor="ctr"/>
                </a:tc>
                <a:tc>
                  <a:txBody>
                    <a:bodyPr/>
                    <a:lstStyle/>
                    <a:p>
                      <a:pPr algn="l"/>
                      <a:r>
                        <a:rPr lang="en-US" sz="2000" b="1" dirty="0" smtClean="0"/>
                        <a:t>Common Agenda</a:t>
                      </a:r>
                      <a:endParaRPr lang="en-US" sz="2000" b="1" dirty="0"/>
                    </a:p>
                  </a:txBody>
                  <a:tcPr marL="68580" marR="68580" marT="34290" marB="34290" anchor="ctr"/>
                </a:tc>
              </a:tr>
              <a:tr h="463686">
                <a:tc>
                  <a:txBody>
                    <a:bodyPr/>
                    <a:lstStyle/>
                    <a:p>
                      <a:pPr lvl="0" algn="ctr"/>
                      <a:r>
                        <a:rPr lang="en-US" sz="2000" dirty="0" smtClean="0"/>
                        <a:t>4</a:t>
                      </a:r>
                      <a:endParaRPr lang="en-US" sz="2000" dirty="0"/>
                    </a:p>
                  </a:txBody>
                  <a:tcPr marL="68580" marR="68580" marT="34290" marB="34290" anchor="ctr"/>
                </a:tc>
                <a:tc>
                  <a:txBody>
                    <a:bodyPr/>
                    <a:lstStyle/>
                    <a:p>
                      <a:pPr algn="l"/>
                      <a:r>
                        <a:rPr lang="en-US" sz="2000" b="1" dirty="0" smtClean="0"/>
                        <a:t>Shared Measurement</a:t>
                      </a:r>
                      <a:endParaRPr lang="en-US" sz="2000" b="1" dirty="0"/>
                    </a:p>
                  </a:txBody>
                  <a:tcPr marL="68580" marR="68580" marT="34290" marB="34290" anchor="ctr"/>
                </a:tc>
              </a:tr>
              <a:tr h="463686">
                <a:tc>
                  <a:txBody>
                    <a:bodyPr/>
                    <a:lstStyle/>
                    <a:p>
                      <a:pPr lvl="0" algn="ctr"/>
                      <a:r>
                        <a:rPr lang="en-US" sz="2000" dirty="0" smtClean="0"/>
                        <a:t>5</a:t>
                      </a:r>
                      <a:endParaRPr lang="en-US" sz="2000" dirty="0"/>
                    </a:p>
                  </a:txBody>
                  <a:tcPr marL="68580" marR="68580" marT="34290" marB="34290" anchor="ctr"/>
                </a:tc>
                <a:tc>
                  <a:txBody>
                    <a:bodyPr/>
                    <a:lstStyle/>
                    <a:p>
                      <a:pPr algn="l"/>
                      <a:r>
                        <a:rPr lang="en-US" sz="2000" b="1" dirty="0" smtClean="0"/>
                        <a:t>Mutually Reinforcing</a:t>
                      </a:r>
                      <a:r>
                        <a:rPr lang="en-US" sz="2000" b="1" baseline="0" dirty="0" smtClean="0"/>
                        <a:t> Activities</a:t>
                      </a:r>
                      <a:endParaRPr lang="en-US" sz="2000" b="1" dirty="0"/>
                    </a:p>
                  </a:txBody>
                  <a:tcPr marL="68580" marR="68580" marT="34290" marB="34290" anchor="ctr"/>
                </a:tc>
              </a:tr>
              <a:tr h="478555">
                <a:tc>
                  <a:txBody>
                    <a:bodyPr/>
                    <a:lstStyle/>
                    <a:p>
                      <a:pPr lvl="0" algn="ctr"/>
                      <a:r>
                        <a:rPr lang="en-US" sz="2000" dirty="0" smtClean="0"/>
                        <a:t>6</a:t>
                      </a:r>
                      <a:endParaRPr lang="en-US" sz="2000" dirty="0"/>
                    </a:p>
                  </a:txBody>
                  <a:tcPr marL="68580" marR="68580" marT="34290" marB="34290" anchor="ctr"/>
                </a:tc>
                <a:tc>
                  <a:txBody>
                    <a:bodyPr/>
                    <a:lstStyle/>
                    <a:p>
                      <a:pPr algn="l"/>
                      <a:r>
                        <a:rPr lang="en-US" sz="2000" b="1" dirty="0" smtClean="0"/>
                        <a:t>Continuous Communications &amp; Backbone Infrastructure</a:t>
                      </a:r>
                      <a:endParaRPr lang="en-US" sz="2000" b="1" dirty="0"/>
                    </a:p>
                  </a:txBody>
                  <a:tcPr marL="68580" marR="68580" marT="34290" marB="34290" anchor="ctr"/>
                </a:tc>
              </a:tr>
              <a:tr h="463686">
                <a:tc>
                  <a:txBody>
                    <a:bodyPr/>
                    <a:lstStyle/>
                    <a:p>
                      <a:pPr lvl="0" algn="ctr"/>
                      <a:r>
                        <a:rPr lang="en-US" sz="2000" dirty="0" smtClean="0"/>
                        <a:t>7</a:t>
                      </a:r>
                      <a:endParaRPr lang="en-US" sz="2000" dirty="0"/>
                    </a:p>
                  </a:txBody>
                  <a:tcPr marL="68580" marR="68580" marT="34290" marB="34290" anchor="ctr"/>
                </a:tc>
                <a:tc>
                  <a:txBody>
                    <a:bodyPr/>
                    <a:lstStyle/>
                    <a:p>
                      <a:pPr algn="l"/>
                      <a:r>
                        <a:rPr lang="en-US" sz="2000" b="1" dirty="0" smtClean="0"/>
                        <a:t>Year 1 Collective Impact Implementation Plans</a:t>
                      </a:r>
                      <a:endParaRPr lang="en-US" sz="2000" b="1" dirty="0"/>
                    </a:p>
                  </a:txBody>
                  <a:tcPr marL="68580" marR="68580" marT="34290" marB="34290" anchor="ctr"/>
                </a:tc>
              </a:tr>
              <a:tr h="463686">
                <a:tc>
                  <a:txBody>
                    <a:bodyPr/>
                    <a:lstStyle/>
                    <a:p>
                      <a:pPr lvl="0" algn="ctr"/>
                      <a:r>
                        <a:rPr lang="en-US" sz="2000" dirty="0" smtClean="0"/>
                        <a:t>8</a:t>
                      </a:r>
                      <a:endParaRPr lang="en-US" sz="2000" dirty="0"/>
                    </a:p>
                  </a:txBody>
                  <a:tcPr marL="68580" marR="68580" marT="34290" marB="34290" anchor="ctr"/>
                </a:tc>
                <a:tc>
                  <a:txBody>
                    <a:bodyPr/>
                    <a:lstStyle/>
                    <a:p>
                      <a:pPr algn="l"/>
                      <a:r>
                        <a:rPr lang="en-US" sz="2000" b="1" dirty="0" smtClean="0"/>
                        <a:t>Reflecting On Our Learning Journey</a:t>
                      </a:r>
                      <a:endParaRPr lang="en-US" sz="2000" b="1" dirty="0"/>
                    </a:p>
                  </a:txBody>
                  <a:tcPr marL="68580" marR="68580" marT="34290" marB="34290" anchor="ctr"/>
                </a:tc>
              </a:tr>
            </a:tbl>
          </a:graphicData>
        </a:graphic>
      </p:graphicFrame>
    </p:spTree>
    <p:extLst>
      <p:ext uri="{BB962C8B-B14F-4D97-AF65-F5344CB8AC3E}">
        <p14:creationId xmlns:p14="http://schemas.microsoft.com/office/powerpoint/2010/main" val="4122024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224005" y="1464880"/>
            <a:ext cx="11582643" cy="5105399"/>
          </a:xfrm>
          <a:prstGeom prst="rect">
            <a:avLst/>
          </a:prstGeom>
          <a:noFill/>
          <a:ln>
            <a:noFill/>
          </a:ln>
        </p:spPr>
        <p:txBody>
          <a:bodyPr lIns="91425" tIns="45700" rIns="91425" bIns="45700" anchor="t" anchorCtr="0">
            <a:noAutofit/>
          </a:bodyPr>
          <a:lstStyle/>
          <a:p>
            <a:pPr marL="342900" indent="-342900">
              <a:buFont typeface="Arial" panose="020B0604020202020204" pitchFamily="34" charset="0"/>
              <a:buChar char="•"/>
            </a:pPr>
            <a:r>
              <a:rPr lang="en-US" sz="3200" dirty="0" smtClean="0">
                <a:solidFill>
                  <a:srgbClr val="7030A0"/>
                </a:solidFill>
              </a:rPr>
              <a:t>Revisit outstanding items from last month’s call.</a:t>
            </a:r>
          </a:p>
          <a:p>
            <a:endParaRPr lang="en-US" sz="3200" dirty="0" smtClean="0">
              <a:solidFill>
                <a:srgbClr val="7030A0"/>
              </a:solidFill>
            </a:endParaRPr>
          </a:p>
          <a:p>
            <a:pPr marL="342900" indent="-342900">
              <a:buFont typeface="Arial" panose="020B0604020202020204" pitchFamily="34" charset="0"/>
              <a:buChar char="•"/>
            </a:pPr>
            <a:r>
              <a:rPr lang="en-US" sz="3200" dirty="0" smtClean="0">
                <a:solidFill>
                  <a:srgbClr val="7030A0"/>
                </a:solidFill>
              </a:rPr>
              <a:t>Explain </a:t>
            </a:r>
            <a:r>
              <a:rPr lang="en-US" sz="3200" dirty="0">
                <a:solidFill>
                  <a:srgbClr val="7030A0"/>
                </a:solidFill>
              </a:rPr>
              <a:t>the pre-condition of collective </a:t>
            </a:r>
            <a:r>
              <a:rPr lang="en-US" sz="3200" dirty="0" smtClean="0">
                <a:solidFill>
                  <a:srgbClr val="7030A0"/>
                </a:solidFill>
              </a:rPr>
              <a:t>impact. </a:t>
            </a:r>
            <a:endParaRPr lang="en-US" sz="3200" dirty="0">
              <a:solidFill>
                <a:srgbClr val="7030A0"/>
              </a:solidFill>
            </a:endParaRPr>
          </a:p>
          <a:p>
            <a:pPr marL="342900" indent="-342900">
              <a:buFont typeface="Arial" panose="020B0604020202020204" pitchFamily="34" charset="0"/>
              <a:buChar char="•"/>
            </a:pPr>
            <a:endParaRPr lang="en-US" sz="3200" dirty="0">
              <a:solidFill>
                <a:srgbClr val="7030A0"/>
              </a:solidFill>
            </a:endParaRPr>
          </a:p>
          <a:p>
            <a:pPr marL="342900" indent="-342900">
              <a:buFont typeface="Arial" panose="020B0604020202020204" pitchFamily="34" charset="0"/>
              <a:buChar char="•"/>
            </a:pPr>
            <a:r>
              <a:rPr lang="en-US" sz="3200" dirty="0" smtClean="0">
                <a:solidFill>
                  <a:srgbClr val="7030A0"/>
                </a:solidFill>
              </a:rPr>
              <a:t>Share tools for assessing your </a:t>
            </a:r>
            <a:r>
              <a:rPr lang="en-US" sz="3200" dirty="0">
                <a:solidFill>
                  <a:srgbClr val="7030A0"/>
                </a:solidFill>
              </a:rPr>
              <a:t>CAN’s alignment with the pre-conditions for a successful CI effort</a:t>
            </a:r>
            <a:r>
              <a:rPr lang="en-US" sz="3200" dirty="0" smtClean="0">
                <a:solidFill>
                  <a:srgbClr val="7030A0"/>
                </a:solidFill>
              </a:rPr>
              <a:t>.</a:t>
            </a:r>
            <a:endParaRPr lang="en-US" sz="3200" dirty="0">
              <a:solidFill>
                <a:srgbClr val="7030A0"/>
              </a:solidFill>
            </a:endParaRPr>
          </a:p>
        </p:txBody>
      </p:sp>
      <p:sp>
        <p:nvSpPr>
          <p:cNvPr id="157" name="Shape 157"/>
          <p:cNvSpPr txBox="1">
            <a:spLocks noGrp="1"/>
          </p:cNvSpPr>
          <p:nvPr>
            <p:ph type="title"/>
          </p:nvPr>
        </p:nvSpPr>
        <p:spPr>
          <a:xfrm>
            <a:off x="239657" y="38100"/>
            <a:ext cx="11241145" cy="1181100"/>
          </a:xfrm>
          <a:prstGeom prst="rect">
            <a:avLst/>
          </a:prstGeom>
          <a:noFill/>
          <a:ln>
            <a:noFill/>
          </a:ln>
        </p:spPr>
        <p:txBody>
          <a:bodyPr lIns="91425" tIns="45700" rIns="91425" bIns="45700" anchor="ctr" anchorCtr="0">
            <a:noAutofit/>
          </a:bodyPr>
          <a:lstStyle/>
          <a:p>
            <a:pPr marL="0" marR="0" lvl="0" indent="0" rtl="0">
              <a:spcBef>
                <a:spcPts val="0"/>
              </a:spcBef>
              <a:buClr>
                <a:schemeClr val="lt1"/>
              </a:buClr>
              <a:buSzPct val="25000"/>
              <a:buFont typeface="Souce Sans Pro"/>
              <a:buNone/>
            </a:pPr>
            <a:r>
              <a:rPr lang="en-US" sz="4400" b="0" i="0" u="none" strike="noStrike" cap="none" baseline="0" dirty="0">
                <a:solidFill>
                  <a:schemeClr val="lt1"/>
                </a:solidFill>
                <a:latin typeface="Souce Sans Pro"/>
                <a:ea typeface="Souce Sans Pro"/>
                <a:cs typeface="Souce Sans Pro"/>
                <a:sym typeface="Souce Sans Pro"/>
              </a:rPr>
              <a:t>Today’s Call Objectives</a:t>
            </a:r>
          </a:p>
        </p:txBody>
      </p:sp>
    </p:spTree>
    <p:extLst>
      <p:ext uri="{BB962C8B-B14F-4D97-AF65-F5344CB8AC3E}">
        <p14:creationId xmlns:p14="http://schemas.microsoft.com/office/powerpoint/2010/main" val="3747664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Creating a Safe Space</a:t>
            </a:r>
            <a:endParaRPr lang="en-US" sz="4000" dirty="0"/>
          </a:p>
        </p:txBody>
      </p:sp>
      <p:sp>
        <p:nvSpPr>
          <p:cNvPr id="3" name="Content Placeholder 2"/>
          <p:cNvSpPr>
            <a:spLocks noGrp="1"/>
          </p:cNvSpPr>
          <p:nvPr>
            <p:ph sz="half" idx="1"/>
          </p:nvPr>
        </p:nvSpPr>
        <p:spPr>
          <a:xfrm>
            <a:off x="779930" y="1438835"/>
            <a:ext cx="10394576" cy="4773706"/>
          </a:xfrm>
        </p:spPr>
        <p:txBody>
          <a:bodyPr>
            <a:noAutofit/>
          </a:bodyPr>
          <a:lstStyle/>
          <a:p>
            <a:r>
              <a:rPr lang="en-CA" sz="2800" u="sng" dirty="0" smtClean="0"/>
              <a:t>We </a:t>
            </a:r>
            <a:r>
              <a:rPr lang="en-CA" sz="2800" u="sng" dirty="0"/>
              <a:t>agree to: </a:t>
            </a:r>
            <a:endParaRPr lang="en-US" sz="2800" u="sng" dirty="0"/>
          </a:p>
          <a:p>
            <a:pPr marL="214313" indent="-214313">
              <a:buFont typeface="Arial" panose="020B0604020202020204" pitchFamily="34" charset="0"/>
              <a:buChar char="•"/>
            </a:pPr>
            <a:r>
              <a:rPr lang="en-CA" sz="2400" dirty="0"/>
              <a:t>Listen with attention</a:t>
            </a:r>
            <a:endParaRPr lang="en-US" sz="2400" dirty="0"/>
          </a:p>
          <a:p>
            <a:pPr marL="214313" indent="-214313">
              <a:buFont typeface="Arial" panose="020B0604020202020204" pitchFamily="34" charset="0"/>
              <a:buChar char="•"/>
            </a:pPr>
            <a:r>
              <a:rPr lang="en-CA" sz="2400" dirty="0"/>
              <a:t>Speak with intention</a:t>
            </a:r>
            <a:endParaRPr lang="en-US" sz="2400" dirty="0"/>
          </a:p>
          <a:p>
            <a:pPr marL="214313" indent="-214313">
              <a:buFont typeface="Arial" panose="020B0604020202020204" pitchFamily="34" charset="0"/>
              <a:buChar char="•"/>
            </a:pPr>
            <a:r>
              <a:rPr lang="en-CA" sz="2400" dirty="0"/>
              <a:t>Contribute to the well-being of the group</a:t>
            </a:r>
            <a:endParaRPr lang="en-US" sz="2400" dirty="0"/>
          </a:p>
          <a:p>
            <a:r>
              <a:rPr lang="en-CA" sz="2400" dirty="0"/>
              <a:t> </a:t>
            </a:r>
            <a:r>
              <a:rPr lang="en-CA" sz="2800" u="sng" dirty="0" smtClean="0"/>
              <a:t>We </a:t>
            </a:r>
            <a:r>
              <a:rPr lang="en-CA" sz="2800" u="sng" dirty="0"/>
              <a:t>commit to: </a:t>
            </a:r>
            <a:endParaRPr lang="en-US" sz="2800" u="sng" dirty="0"/>
          </a:p>
          <a:p>
            <a:pPr marL="214313" indent="-214313">
              <a:buFont typeface="Arial" panose="020B0604020202020204" pitchFamily="34" charset="0"/>
              <a:buChar char="•"/>
            </a:pPr>
            <a:r>
              <a:rPr lang="en-CA" sz="2400" dirty="0"/>
              <a:t>Keep the stories we share in </a:t>
            </a:r>
            <a:r>
              <a:rPr lang="en-CA" sz="2400" dirty="0" smtClean="0"/>
              <a:t>our community </a:t>
            </a:r>
            <a:r>
              <a:rPr lang="en-CA" sz="2400" dirty="0"/>
              <a:t>confidential</a:t>
            </a:r>
            <a:endParaRPr lang="en-US" sz="2400" dirty="0"/>
          </a:p>
          <a:p>
            <a:pPr marL="214313" indent="-214313">
              <a:buFont typeface="Arial" panose="020B0604020202020204" pitchFamily="34" charset="0"/>
              <a:buChar char="•"/>
            </a:pPr>
            <a:r>
              <a:rPr lang="en-CA" sz="2400" dirty="0"/>
              <a:t>Listening with compassion and curiosity</a:t>
            </a:r>
            <a:endParaRPr lang="en-US" sz="2400" dirty="0"/>
          </a:p>
          <a:p>
            <a:pPr marL="214313" indent="-214313">
              <a:buFont typeface="Arial" panose="020B0604020202020204" pitchFamily="34" charset="0"/>
              <a:buChar char="•"/>
            </a:pPr>
            <a:r>
              <a:rPr lang="en-CA" sz="2400" dirty="0"/>
              <a:t>Asking each other for what we need and offer what we can</a:t>
            </a:r>
            <a:endParaRPr lang="en-US" sz="2400" dirty="0"/>
          </a:p>
          <a:p>
            <a:pPr marL="214313" indent="-214313">
              <a:buFont typeface="Arial" panose="020B0604020202020204" pitchFamily="34" charset="0"/>
              <a:buChar char="•"/>
            </a:pPr>
            <a:r>
              <a:rPr lang="en-CA" sz="2400" dirty="0"/>
              <a:t>Pausing, from time to time, to re-gather our thoughts or </a:t>
            </a:r>
            <a:r>
              <a:rPr lang="en-CA" sz="2400" dirty="0" smtClean="0"/>
              <a:t>focus</a:t>
            </a:r>
            <a:endParaRPr lang="en-US" sz="2400" dirty="0"/>
          </a:p>
        </p:txBody>
      </p:sp>
      <p:pic>
        <p:nvPicPr>
          <p:cNvPr id="5" name="Content Placeholder 4" descr="graphic showing spiral of Knowledge, Directs, Understanding, Affects"/>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8672607" y="1645397"/>
            <a:ext cx="3187699" cy="2953497"/>
          </a:xfrm>
          <a:prstGeom prst="rect">
            <a:avLst/>
          </a:prstGeom>
          <a:noFill/>
          <a:ln>
            <a:noFill/>
          </a:ln>
          <a:extLst/>
        </p:spPr>
      </p:pic>
    </p:spTree>
    <p:extLst>
      <p:ext uri="{BB962C8B-B14F-4D97-AF65-F5344CB8AC3E}">
        <p14:creationId xmlns:p14="http://schemas.microsoft.com/office/powerpoint/2010/main" val="1926916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Wrap-In</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55610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dirty="0">
              <a:solidFill>
                <a:srgbClr val="00B050"/>
              </a:solidFill>
            </a:endParaRPr>
          </a:p>
          <a:p>
            <a:pPr marL="457200" indent="-457200">
              <a:buAutoNum type="arabicParenR"/>
            </a:pPr>
            <a:r>
              <a:rPr lang="en-CA" dirty="0" smtClean="0">
                <a:solidFill>
                  <a:schemeClr val="tx1"/>
                </a:solidFill>
              </a:rPr>
              <a:t>What </a:t>
            </a:r>
            <a:r>
              <a:rPr lang="en-CA" dirty="0">
                <a:solidFill>
                  <a:schemeClr val="tx1"/>
                </a:solidFill>
              </a:rPr>
              <a:t>does a good agenda look like? - agenda template  Do you use a standard template? What are key things that you find helpful to include on your </a:t>
            </a:r>
            <a:r>
              <a:rPr lang="en-CA" dirty="0" smtClean="0">
                <a:solidFill>
                  <a:schemeClr val="tx1"/>
                </a:solidFill>
              </a:rPr>
              <a:t>template?</a:t>
            </a:r>
          </a:p>
          <a:p>
            <a:pPr marL="457200" indent="-457200">
              <a:buFontTx/>
              <a:buAutoNum type="arabicParenR"/>
            </a:pPr>
            <a:r>
              <a:rPr lang="en-CA" b="0" dirty="0" smtClean="0">
                <a:solidFill>
                  <a:schemeClr val="tx1"/>
                </a:solidFill>
              </a:rPr>
              <a:t>Timeline </a:t>
            </a:r>
            <a:r>
              <a:rPr lang="en-CA" b="0" dirty="0">
                <a:solidFill>
                  <a:schemeClr val="tx1"/>
                </a:solidFill>
              </a:rPr>
              <a:t>for progress, what is reasonable and </a:t>
            </a:r>
            <a:r>
              <a:rPr lang="en-CA" b="0" dirty="0" smtClean="0">
                <a:solidFill>
                  <a:schemeClr val="tx1"/>
                </a:solidFill>
              </a:rPr>
              <a:t>realistic?</a:t>
            </a:r>
          </a:p>
          <a:p>
            <a:pPr marL="457200" indent="-457200">
              <a:buFontTx/>
              <a:buAutoNum type="arabicParenR"/>
            </a:pPr>
            <a:r>
              <a:rPr lang="en-CA" b="0" dirty="0" smtClean="0">
                <a:solidFill>
                  <a:schemeClr val="tx1"/>
                </a:solidFill>
              </a:rPr>
              <a:t>Moving from Consortium to CANs: Do we start all over? How do we transition?</a:t>
            </a:r>
            <a:endParaRPr lang="en-CA" b="0" dirty="0">
              <a:solidFill>
                <a:schemeClr val="tx1"/>
              </a:solidFill>
            </a:endParaRPr>
          </a:p>
          <a:p>
            <a:pPr marL="457200" indent="-457200">
              <a:buAutoNum type="arabicParenR"/>
            </a:pPr>
            <a:r>
              <a:rPr lang="en-CA" b="0" dirty="0" smtClean="0">
                <a:solidFill>
                  <a:schemeClr val="tx1"/>
                </a:solidFill>
              </a:rPr>
              <a:t>What </a:t>
            </a:r>
            <a:r>
              <a:rPr lang="en-CA" b="0" dirty="0">
                <a:solidFill>
                  <a:schemeClr val="tx1"/>
                </a:solidFill>
              </a:rPr>
              <a:t>is the difference between the Consortium and the CAN</a:t>
            </a:r>
            <a:r>
              <a:rPr lang="en-CA" b="0" dirty="0" smtClean="0">
                <a:solidFill>
                  <a:schemeClr val="tx1"/>
                </a:solidFill>
              </a:rPr>
              <a:t>?</a:t>
            </a:r>
            <a:endParaRPr lang="en-US" b="0" dirty="0">
              <a:solidFill>
                <a:schemeClr val="tx1"/>
              </a:solidFill>
            </a:endParaRPr>
          </a:p>
        </p:txBody>
      </p:sp>
      <p:sp>
        <p:nvSpPr>
          <p:cNvPr id="3" name="Title 2"/>
          <p:cNvSpPr>
            <a:spLocks noGrp="1"/>
          </p:cNvSpPr>
          <p:nvPr>
            <p:ph type="title"/>
          </p:nvPr>
        </p:nvSpPr>
        <p:spPr/>
        <p:txBody>
          <a:bodyPr/>
          <a:lstStyle/>
          <a:p>
            <a:r>
              <a:rPr lang="en-US" dirty="0" smtClean="0"/>
              <a:t>Outstanding Questions from Call #1</a:t>
            </a:r>
            <a:endParaRPr lang="en-US" dirty="0"/>
          </a:p>
        </p:txBody>
      </p:sp>
    </p:spTree>
    <p:extLst>
      <p:ext uri="{BB962C8B-B14F-4D97-AF65-F5344CB8AC3E}">
        <p14:creationId xmlns:p14="http://schemas.microsoft.com/office/powerpoint/2010/main" val="3356904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mple agenda"/>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761" t="6649" r="8199" b="40798"/>
          <a:stretch/>
        </p:blipFill>
        <p:spPr>
          <a:xfrm>
            <a:off x="108284" y="926431"/>
            <a:ext cx="6488255" cy="5366085"/>
          </a:xfrm>
        </p:spPr>
      </p:pic>
      <p:sp>
        <p:nvSpPr>
          <p:cNvPr id="3" name="Title 2"/>
          <p:cNvSpPr>
            <a:spLocks noGrp="1"/>
          </p:cNvSpPr>
          <p:nvPr>
            <p:ph type="title"/>
          </p:nvPr>
        </p:nvSpPr>
        <p:spPr/>
        <p:txBody>
          <a:bodyPr/>
          <a:lstStyle/>
          <a:p>
            <a:r>
              <a:rPr lang="en-US" dirty="0" smtClean="0"/>
              <a:t>Sample Agenda Templates</a:t>
            </a:r>
            <a:endParaRPr lang="en-US" dirty="0"/>
          </a:p>
        </p:txBody>
      </p:sp>
      <p:pic>
        <p:nvPicPr>
          <p:cNvPr id="7" name="Picture 6" descr="Moms Matter CAN Meeting Agenda showing agenda items including welcome, review of minutes, introductions/announcements, old business, new business, presentation, next meeting and adjjournmanet as well as discussion items, follow up, and person responsib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4" y="926431"/>
            <a:ext cx="6882063" cy="5317958"/>
          </a:xfrm>
          <a:prstGeom prst="rect">
            <a:avLst/>
          </a:prstGeom>
        </p:spPr>
      </p:pic>
      <p:pic>
        <p:nvPicPr>
          <p:cNvPr id="5" name="Picture 4" descr="Loving Steps Moms Matter CAN Meeting Agenda Template that shows the dates of monthly meetings, the organization, contact person, health awareness month, meeting topic, and activity/lead pers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76" y="1181276"/>
            <a:ext cx="6368244" cy="5143500"/>
          </a:xfrm>
          <a:prstGeom prst="rect">
            <a:avLst/>
          </a:prstGeom>
        </p:spPr>
      </p:pic>
    </p:spTree>
    <p:extLst>
      <p:ext uri="{BB962C8B-B14F-4D97-AF65-F5344CB8AC3E}">
        <p14:creationId xmlns:p14="http://schemas.microsoft.com/office/powerpoint/2010/main" val="247807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CA" dirty="0">
              <a:solidFill>
                <a:srgbClr val="00B050"/>
              </a:solidFill>
            </a:endParaRPr>
          </a:p>
          <a:p>
            <a:pPr marL="457200" indent="-457200">
              <a:buAutoNum type="arabicParenR"/>
            </a:pPr>
            <a:r>
              <a:rPr lang="en-CA" b="0" dirty="0" smtClean="0">
                <a:solidFill>
                  <a:schemeClr val="tx1"/>
                </a:solidFill>
              </a:rPr>
              <a:t>What </a:t>
            </a:r>
            <a:r>
              <a:rPr lang="en-CA" b="0" dirty="0">
                <a:solidFill>
                  <a:schemeClr val="tx1"/>
                </a:solidFill>
              </a:rPr>
              <a:t>does a good agenda look like? - agenda template  Do you use a standard template? What are key things that you find helpful to include on your </a:t>
            </a:r>
            <a:r>
              <a:rPr lang="en-CA" b="0" dirty="0" smtClean="0">
                <a:solidFill>
                  <a:schemeClr val="tx1"/>
                </a:solidFill>
              </a:rPr>
              <a:t>template?</a:t>
            </a:r>
          </a:p>
          <a:p>
            <a:pPr marL="457200" indent="-457200">
              <a:buFontTx/>
              <a:buAutoNum type="arabicParenR"/>
            </a:pPr>
            <a:r>
              <a:rPr lang="en-CA" dirty="0" smtClean="0">
                <a:solidFill>
                  <a:schemeClr val="tx1"/>
                </a:solidFill>
              </a:rPr>
              <a:t>Timeline </a:t>
            </a:r>
            <a:r>
              <a:rPr lang="en-CA" dirty="0">
                <a:solidFill>
                  <a:schemeClr val="tx1"/>
                </a:solidFill>
              </a:rPr>
              <a:t>for progress, what is reasonable and </a:t>
            </a:r>
            <a:r>
              <a:rPr lang="en-CA" dirty="0" smtClean="0">
                <a:solidFill>
                  <a:schemeClr val="tx1"/>
                </a:solidFill>
              </a:rPr>
              <a:t>realistic?</a:t>
            </a:r>
          </a:p>
          <a:p>
            <a:pPr marL="457200" indent="-457200">
              <a:buFontTx/>
              <a:buAutoNum type="arabicParenR"/>
            </a:pPr>
            <a:r>
              <a:rPr lang="en-CA" b="0" dirty="0" smtClean="0">
                <a:solidFill>
                  <a:schemeClr val="tx1"/>
                </a:solidFill>
              </a:rPr>
              <a:t>Moving from Consortium to CANs: Do we start all over? How do we transition?</a:t>
            </a:r>
            <a:endParaRPr lang="en-CA" b="0" dirty="0">
              <a:solidFill>
                <a:schemeClr val="tx1"/>
              </a:solidFill>
            </a:endParaRPr>
          </a:p>
          <a:p>
            <a:pPr marL="457200" indent="-457200">
              <a:buAutoNum type="arabicParenR"/>
            </a:pPr>
            <a:r>
              <a:rPr lang="en-CA" b="0" dirty="0" smtClean="0">
                <a:solidFill>
                  <a:schemeClr val="tx1"/>
                </a:solidFill>
              </a:rPr>
              <a:t>What </a:t>
            </a:r>
            <a:r>
              <a:rPr lang="en-CA" b="0" dirty="0">
                <a:solidFill>
                  <a:schemeClr val="tx1"/>
                </a:solidFill>
              </a:rPr>
              <a:t>is the difference between the Consortium and the CAN</a:t>
            </a:r>
            <a:r>
              <a:rPr lang="en-CA" b="0" dirty="0" smtClean="0">
                <a:solidFill>
                  <a:schemeClr val="tx1"/>
                </a:solidFill>
              </a:rPr>
              <a:t>?</a:t>
            </a:r>
            <a:endParaRPr lang="en-US" b="0" dirty="0">
              <a:solidFill>
                <a:schemeClr val="tx1"/>
              </a:solidFill>
            </a:endParaRPr>
          </a:p>
        </p:txBody>
      </p:sp>
      <p:sp>
        <p:nvSpPr>
          <p:cNvPr id="3" name="Title 2"/>
          <p:cNvSpPr>
            <a:spLocks noGrp="1"/>
          </p:cNvSpPr>
          <p:nvPr>
            <p:ph type="title"/>
          </p:nvPr>
        </p:nvSpPr>
        <p:spPr/>
        <p:txBody>
          <a:bodyPr/>
          <a:lstStyle/>
          <a:p>
            <a:r>
              <a:rPr lang="en-US" dirty="0" smtClean="0"/>
              <a:t>Outstanding Questions from Call #1</a:t>
            </a:r>
            <a:endParaRPr lang="en-US" dirty="0"/>
          </a:p>
        </p:txBody>
      </p:sp>
    </p:spTree>
    <p:extLst>
      <p:ext uri="{BB962C8B-B14F-4D97-AF65-F5344CB8AC3E}">
        <p14:creationId xmlns:p14="http://schemas.microsoft.com/office/powerpoint/2010/main" val="1710633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y_Start_EPIC_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Healthy_Start_CI_Template [Read-Only]" id="{8640C7B1-AB02-41C7-861E-8A8600A669E4}" vid="{D88C51E8-74A5-459B-8C75-189C0E3B26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Healthy_Start_CI_Template</Template>
  <TotalTime>3318</TotalTime>
  <Words>679</Words>
  <Application>Microsoft Office PowerPoint</Application>
  <PresentationFormat>Custom</PresentationFormat>
  <Paragraphs>148</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Healthy_Start_EPIC_Template (3)</vt:lpstr>
      <vt:lpstr>Applying Collective Impact to a Healthy Start CAN/CI Initiative </vt:lpstr>
      <vt:lpstr>Agenda</vt:lpstr>
      <vt:lpstr>CI-PLN Roadmap</vt:lpstr>
      <vt:lpstr>Today’s Call Objectives</vt:lpstr>
      <vt:lpstr>Creating a Safe Space</vt:lpstr>
      <vt:lpstr>Wrap-In</vt:lpstr>
      <vt:lpstr>Outstanding Questions from Call #1</vt:lpstr>
      <vt:lpstr>Sample Agenda Templates</vt:lpstr>
      <vt:lpstr>Outstanding Questions from Call #1</vt:lpstr>
      <vt:lpstr>Outstanding Questions from Call #1</vt:lpstr>
      <vt:lpstr>Collective Impact Mindset Shifts</vt:lpstr>
      <vt:lpstr>Group Discussion </vt:lpstr>
      <vt:lpstr>Group Discussion </vt:lpstr>
      <vt:lpstr>Group Discussion </vt:lpstr>
      <vt:lpstr>Group Discussion </vt:lpstr>
      <vt:lpstr>Overview of Collective Impact Pre-Conditions &amp; Tools to Address Them</vt:lpstr>
      <vt:lpstr>Pre-conditions of Collective Impact</vt:lpstr>
      <vt:lpstr>Tools – Influential Champion(s)</vt:lpstr>
      <vt:lpstr>Tools – Urgency of Issue</vt:lpstr>
      <vt:lpstr>Tools – Adequate Resources</vt:lpstr>
      <vt:lpstr>Questions &amp; Reflections?</vt:lpstr>
      <vt:lpstr>Between Now &amp; Then (aka next call)</vt:lpstr>
      <vt:lpstr>Next CI PLN Call: Common Agenda  August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Collective Impact Call 2</dc:title>
  <dc:subject>CI PLN Call 2</dc:subject>
  <dc:creator>HRSA;Healthy Start EPIC Center</dc:creator>
  <cp:keywords>Collective Impact</cp:keywords>
  <cp:lastModifiedBy>Michelle Vatalaro</cp:lastModifiedBy>
  <cp:revision>129</cp:revision>
  <cp:lastPrinted>2015-07-14T17:41:47Z</cp:lastPrinted>
  <dcterms:created xsi:type="dcterms:W3CDTF">2015-06-03T13:44:22Z</dcterms:created>
  <dcterms:modified xsi:type="dcterms:W3CDTF">2016-02-22T01:40:44Z</dcterms:modified>
</cp:coreProperties>
</file>