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7" r:id="rId2"/>
    <p:sldId id="297" r:id="rId3"/>
    <p:sldId id="323" r:id="rId4"/>
    <p:sldId id="302" r:id="rId5"/>
    <p:sldId id="301" r:id="rId6"/>
    <p:sldId id="311" r:id="rId7"/>
    <p:sldId id="328" r:id="rId8"/>
    <p:sldId id="304" r:id="rId9"/>
    <p:sldId id="314" r:id="rId10"/>
    <p:sldId id="324" r:id="rId11"/>
    <p:sldId id="326" r:id="rId12"/>
    <p:sldId id="327" r:id="rId13"/>
    <p:sldId id="329" r:id="rId14"/>
    <p:sldId id="330" r:id="rId15"/>
    <p:sldId id="332" r:id="rId16"/>
    <p:sldId id="333" r:id="rId17"/>
    <p:sldId id="313" r:id="rId18"/>
    <p:sldId id="312" r:id="rId19"/>
    <p:sldId id="334" r:id="rId20"/>
    <p:sldId id="318" r:id="rId21"/>
    <p:sldId id="335" r:id="rId22"/>
    <p:sldId id="295" r:id="rId2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1741" autoAdjust="0"/>
  </p:normalViewPr>
  <p:slideViewPr>
    <p:cSldViewPr snapToGrid="0">
      <p:cViewPr>
        <p:scale>
          <a:sx n="57" d="100"/>
          <a:sy n="57" d="100"/>
        </p:scale>
        <p:origin x="-1536" y="1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8BA4-A172-4BE2-9975-6014D9B9FC0E}" type="datetimeFigureOut">
              <a:rPr lang="en-US" smtClean="0"/>
              <a:t>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38F0-6337-494F-8CA4-93BFABEB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8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CCAB740-A7CE-467F-A616-6B0962D8DBD2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D008DB7-1052-4118-B4D0-A68482100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1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7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5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2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33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9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2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70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18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8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6C20-BC5B-4FA3-B8CB-4691AB9076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616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40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3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7707" y="4505980"/>
            <a:ext cx="5661659" cy="3686710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1" cy="469778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87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4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03263"/>
            <a:ext cx="62452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E32B-120D-4300-9209-A8C90937AA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7" y="304801"/>
            <a:ext cx="11599483" cy="1470025"/>
          </a:xfrm>
        </p:spPr>
        <p:txBody>
          <a:bodyPr/>
          <a:lstStyle>
            <a:lvl1pPr algn="l">
              <a:defRPr b="1">
                <a:solidFill>
                  <a:srgbClr val="7030A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8800" y="4114803"/>
            <a:ext cx="7620000" cy="1260365"/>
          </a:xfrm>
        </p:spPr>
        <p:txBody>
          <a:bodyPr anchor="ctr"/>
          <a:lstStyle>
            <a:lvl1pPr marL="0" indent="0" algn="r">
              <a:buNone/>
              <a:defRPr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flipH="1" flipV="1">
            <a:off x="9440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/>
        </p:nvSpPr>
        <p:spPr>
          <a:xfrm flipH="1" flipV="1">
            <a:off x="-13936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91"/>
            <a:ext cx="3149600" cy="1240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" y="1828800"/>
            <a:ext cx="117856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8" y="5717795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-2248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 flipH="1" flipV="1">
            <a:off x="-2248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91"/>
            <a:ext cx="3149600" cy="1240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15" y="609603"/>
            <a:ext cx="8549068" cy="163058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98508" y="2514603"/>
            <a:ext cx="11599483" cy="1470025"/>
          </a:xfrm>
        </p:spPr>
        <p:txBody>
          <a:bodyPr/>
          <a:lstStyle>
            <a:lvl1pPr>
              <a:defRPr>
                <a:solidFill>
                  <a:srgbClr val="6935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8454" y="4131126"/>
            <a:ext cx="12139593" cy="126036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8" y="5667493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05" y="1464881"/>
            <a:ext cx="11582643" cy="510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69358C"/>
                </a:solidFill>
              </a:defRPr>
            </a:lvl1pPr>
            <a:lvl2pPr marL="557213" indent="-214313">
              <a:buClr>
                <a:srgbClr val="13A64E"/>
              </a:buClr>
              <a:buFont typeface="Wingdings" panose="05000000000000000000" pitchFamily="2" charset="2"/>
              <a:buChar char="§"/>
              <a:defRPr sz="2250"/>
            </a:lvl2pPr>
            <a:lvl3pPr>
              <a:buClr>
                <a:srgbClr val="13A64E"/>
              </a:buClr>
              <a:defRPr sz="2250"/>
            </a:lvl3pPr>
            <a:lvl4pPr marL="1200150" indent="-171450">
              <a:buClr>
                <a:srgbClr val="13A64E"/>
              </a:buClr>
              <a:buFont typeface="Wingdings" panose="05000000000000000000" pitchFamily="2" charset="2"/>
              <a:buChar char="§"/>
              <a:defRPr sz="2250"/>
            </a:lvl4pPr>
            <a:lvl5pPr marL="1543050" indent="-171450">
              <a:buFont typeface="Arial" panose="020B0604020202020204" pitchFamily="34" charset="0"/>
              <a:buChar char="•"/>
              <a:defRPr sz="22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7" y="38100"/>
            <a:ext cx="11241145" cy="11811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9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4808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1464882"/>
            <a:ext cx="5689601" cy="5088318"/>
          </a:xfrm>
        </p:spPr>
        <p:txBody>
          <a:bodyPr/>
          <a:lstStyle>
            <a:lvl1pPr marL="0" indent="0">
              <a:buNone/>
              <a:defRPr sz="2100" b="1">
                <a:latin typeface="Franklin Gothic Book" panose="020B0503020102020204" pitchFamily="34" charset="0"/>
              </a:defRPr>
            </a:lvl1pPr>
            <a:lvl2pPr marL="557213" indent="-214313">
              <a:buClr>
                <a:srgbClr val="13A64E"/>
              </a:buClr>
              <a:buFont typeface="Wingdings" panose="05000000000000000000" pitchFamily="2" charset="2"/>
              <a:buChar char="§"/>
              <a:defRPr sz="2100">
                <a:latin typeface="Franklin Gothic Book" panose="020B0503020102020204" pitchFamily="34" charset="0"/>
              </a:defRPr>
            </a:lvl2pPr>
            <a:lvl3pPr>
              <a:buClr>
                <a:srgbClr val="13A64E"/>
              </a:buClr>
              <a:defRPr sz="2100">
                <a:latin typeface="Franklin Gothic Book" panose="020B0503020102020204" pitchFamily="34" charset="0"/>
              </a:defRPr>
            </a:lvl3pPr>
            <a:lvl4pPr marL="1200150" indent="-171450">
              <a:buClr>
                <a:srgbClr val="13A64E"/>
              </a:buClr>
              <a:buFont typeface="Wingdings" panose="05000000000000000000" pitchFamily="2" charset="2"/>
              <a:buChar char="§"/>
              <a:defRPr sz="2100">
                <a:latin typeface="Franklin Gothic Book" panose="020B0503020102020204" pitchFamily="34" charset="0"/>
              </a:defRPr>
            </a:lvl4pPr>
            <a:lvl5pPr>
              <a:defRPr sz="210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464882"/>
            <a:ext cx="5791200" cy="5088318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69358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342900"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>
              <a:defRPr sz="21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9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62"/>
            <a:ext cx="2743200" cy="365125"/>
          </a:xfrm>
          <a:prstGeom prst="rect">
            <a:avLst/>
          </a:prstGeom>
        </p:spPr>
        <p:txBody>
          <a:bodyPr/>
          <a:lstStyle/>
          <a:p>
            <a:fld id="{32CF0808-C6BD-46AF-A4BD-C281BC3F25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9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62"/>
            <a:ext cx="2743200" cy="365125"/>
          </a:xfrm>
          <a:prstGeom prst="rect">
            <a:avLst/>
          </a:prstGeom>
        </p:spPr>
        <p:txBody>
          <a:bodyPr/>
          <a:lstStyle/>
          <a:p>
            <a:fld id="{EF539C1E-2AE8-4066-908F-AE07C79C293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79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1" y="98667"/>
            <a:ext cx="12268820" cy="1373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480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464882"/>
            <a:ext cx="11480801" cy="501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 flipV="1">
            <a:off x="-32602" y="0"/>
            <a:ext cx="12268820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flipH="1" flipV="1">
            <a:off x="-13936" y="6627115"/>
            <a:ext cx="12200992" cy="248151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51" name="Picture 3" descr="Collective_Impact_Log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2" y="5962350"/>
            <a:ext cx="540807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60" y="6096002"/>
            <a:ext cx="547541" cy="4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70" r:id="rId6"/>
    <p:sldLayoutId id="2147483671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rgbClr val="7030A0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</a:t>
            </a:r>
            <a:r>
              <a:rPr lang="en-US" dirty="0" smtClean="0"/>
              <a:t>Collective Impact</a:t>
            </a:r>
            <a:br>
              <a:rPr lang="en-US" dirty="0" smtClean="0"/>
            </a:br>
            <a:r>
              <a:rPr lang="en-US" dirty="0" smtClean="0"/>
              <a:t>to a Healthy Start CAN/CI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Peer Learning Network Call #8</a:t>
            </a:r>
          </a:p>
          <a:p>
            <a:r>
              <a:rPr lang="en-US" dirty="0" smtClean="0"/>
              <a:t>Backbone and Reflection</a:t>
            </a:r>
          </a:p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ective Impact Forum Tools for Backbone screenshot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4382" r="607" b="17734"/>
          <a:stretch/>
        </p:blipFill>
        <p:spPr>
          <a:xfrm>
            <a:off x="2237759" y="962526"/>
            <a:ext cx="7447662" cy="59907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 Forum – Backbone Toolkit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233" y="1419725"/>
            <a:ext cx="7507704" cy="43674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Maintain overall…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</a:t>
            </a:r>
            <a:r>
              <a:rPr lang="en-US" sz="3600" dirty="0" smtClean="0"/>
              <a:t>trategy coordination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Management of day </a:t>
            </a:r>
            <a:r>
              <a:rPr lang="en-US" sz="3600" dirty="0"/>
              <a:t>to day operations 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</a:t>
            </a:r>
            <a:r>
              <a:rPr lang="en-US" sz="3600" dirty="0" smtClean="0"/>
              <a:t>mplementation of </a:t>
            </a:r>
            <a:r>
              <a:rPr lang="en-US" sz="3600" dirty="0"/>
              <a:t>stakeholder </a:t>
            </a:r>
            <a:r>
              <a:rPr lang="en-US" sz="3600" dirty="0" smtClean="0"/>
              <a:t>communications </a:t>
            </a:r>
            <a:r>
              <a:rPr lang="en-US" sz="3600" dirty="0"/>
              <a:t>and data collection and </a:t>
            </a:r>
            <a:r>
              <a:rPr lang="en-US" sz="3600" dirty="0" smtClean="0"/>
              <a:t>sharing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Backbone Role</a:t>
            </a:r>
            <a:endParaRPr lang="en-US" sz="4400" dirty="0"/>
          </a:p>
        </p:txBody>
      </p:sp>
      <p:sp>
        <p:nvSpPr>
          <p:cNvPr id="4" name="Shape 266"/>
          <p:cNvSpPr txBox="1"/>
          <p:nvPr/>
        </p:nvSpPr>
        <p:spPr>
          <a:xfrm>
            <a:off x="228600" y="6324600"/>
            <a:ext cx="11044124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mbria"/>
              <a:buNone/>
            </a:pPr>
            <a:r>
              <a:rPr lang="en-US" sz="1600" b="1" kern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Source: FSG and Tamarack</a:t>
            </a:r>
            <a:endParaRPr lang="en-US" sz="1600" b="1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  <a:rtl val="0"/>
            </a:endParaRPr>
          </a:p>
        </p:txBody>
      </p:sp>
      <p:pic>
        <p:nvPicPr>
          <p:cNvPr id="5" name="Picture 4" descr="graphic showing suppo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23" y="1690437"/>
            <a:ext cx="3700379" cy="41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8366" y="1870909"/>
            <a:ext cx="6200066" cy="38681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What backbone function/support does your organization provide to the CAN?</a:t>
            </a:r>
          </a:p>
          <a:p>
            <a:endParaRPr lang="en-US" sz="3200" dirty="0" smtClean="0"/>
          </a:p>
          <a:p>
            <a:r>
              <a:rPr lang="en-US" sz="3200" dirty="0" smtClean="0"/>
              <a:t>Do stakeholders in the community perceive you as a backbone?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discussion grou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0" y="2358190"/>
            <a:ext cx="4161455" cy="2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096" y="1588168"/>
            <a:ext cx="7420809" cy="4367463"/>
          </a:xfrm>
        </p:spPr>
        <p:txBody>
          <a:bodyPr>
            <a:normAutofit/>
          </a:bodyPr>
          <a:lstStyle/>
          <a:p>
            <a:pPr lvl="1"/>
            <a:r>
              <a:rPr lang="en-US" sz="3450" dirty="0" smtClean="0">
                <a:solidFill>
                  <a:srgbClr val="00B050"/>
                </a:solidFill>
              </a:rPr>
              <a:t>Strategic</a:t>
            </a:r>
            <a:r>
              <a:rPr lang="en-US" sz="3450" dirty="0" smtClean="0"/>
              <a:t> </a:t>
            </a:r>
            <a:r>
              <a:rPr lang="en-US" sz="3450" dirty="0"/>
              <a:t>– oversight, external </a:t>
            </a:r>
            <a:r>
              <a:rPr lang="en-US" sz="3450" dirty="0" smtClean="0"/>
              <a:t>communication, research</a:t>
            </a:r>
            <a:r>
              <a:rPr lang="en-US" sz="3450" dirty="0"/>
              <a:t>, evaluation and </a:t>
            </a:r>
            <a:r>
              <a:rPr lang="en-US" sz="3450" dirty="0" smtClean="0"/>
              <a:t>policy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450" dirty="0" smtClean="0"/>
          </a:p>
          <a:p>
            <a:pPr lvl="1"/>
            <a:r>
              <a:rPr lang="en-US" sz="3600" dirty="0" smtClean="0">
                <a:solidFill>
                  <a:srgbClr val="00B050"/>
                </a:solidFill>
              </a:rPr>
              <a:t>Logistical</a:t>
            </a:r>
            <a:r>
              <a:rPr lang="en-US" sz="3600" dirty="0" smtClean="0"/>
              <a:t> </a:t>
            </a:r>
            <a:r>
              <a:rPr lang="en-US" sz="3600" dirty="0"/>
              <a:t>– logistical support, internal communication, note-taking , scheduling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Types of Backbone Activities</a:t>
            </a:r>
            <a:endParaRPr lang="en-US" sz="4400" dirty="0"/>
          </a:p>
        </p:txBody>
      </p:sp>
      <p:sp>
        <p:nvSpPr>
          <p:cNvPr id="4" name="Shape 266"/>
          <p:cNvSpPr txBox="1"/>
          <p:nvPr/>
        </p:nvSpPr>
        <p:spPr>
          <a:xfrm>
            <a:off x="228600" y="6324600"/>
            <a:ext cx="11044124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mbria"/>
              <a:buNone/>
            </a:pPr>
            <a:r>
              <a:rPr lang="en-US" sz="1600" b="1" kern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Source: FSG and Tamarack</a:t>
            </a:r>
            <a:endParaRPr lang="en-US" sz="1600" b="1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  <a:rtl val="0"/>
            </a:endParaRPr>
          </a:p>
        </p:txBody>
      </p:sp>
      <p:pic>
        <p:nvPicPr>
          <p:cNvPr id="5" name="Picture 4" descr="person holding multiple phones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3" y="1875422"/>
            <a:ext cx="4551947" cy="34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233" y="1419725"/>
            <a:ext cx="10936706" cy="481263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•</a:t>
            </a:r>
            <a:r>
              <a:rPr lang="en-US" sz="3600" dirty="0"/>
              <a:t>	Knowledge Sharing</a:t>
            </a:r>
          </a:p>
          <a:p>
            <a:r>
              <a:rPr lang="en-US" sz="3600" dirty="0"/>
              <a:t>•	</a:t>
            </a:r>
            <a:r>
              <a:rPr lang="en-US" sz="3600" dirty="0" smtClean="0"/>
              <a:t>Logistical Support</a:t>
            </a:r>
            <a:endParaRPr lang="en-US" sz="3600" dirty="0"/>
          </a:p>
          <a:p>
            <a:r>
              <a:rPr lang="en-US" sz="3600" dirty="0"/>
              <a:t>•	Coordinate Steering committees</a:t>
            </a:r>
          </a:p>
          <a:p>
            <a:r>
              <a:rPr lang="en-US" sz="3600" dirty="0"/>
              <a:t>•	Support Fundraising</a:t>
            </a:r>
          </a:p>
          <a:p>
            <a:r>
              <a:rPr lang="en-US" sz="3600" dirty="0"/>
              <a:t>•	Communication and Outreach</a:t>
            </a:r>
          </a:p>
          <a:p>
            <a:r>
              <a:rPr lang="en-US" sz="3600" dirty="0"/>
              <a:t>•	Establish and Support Working Groups</a:t>
            </a:r>
          </a:p>
          <a:p>
            <a:r>
              <a:rPr lang="en-US" sz="3600" dirty="0"/>
              <a:t>•	Project Management and </a:t>
            </a:r>
            <a:r>
              <a:rPr lang="en-US" sz="3600" dirty="0" smtClean="0"/>
              <a:t>Facilitation </a:t>
            </a:r>
            <a:endParaRPr lang="en-US" sz="3600" dirty="0"/>
          </a:p>
          <a:p>
            <a:r>
              <a:rPr lang="en-US" sz="3600" dirty="0"/>
              <a:t>•	Evaluation and Guidance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Backbone Activities Examples</a:t>
            </a:r>
            <a:endParaRPr lang="en-US" sz="4400" dirty="0"/>
          </a:p>
        </p:txBody>
      </p:sp>
      <p:sp>
        <p:nvSpPr>
          <p:cNvPr id="4" name="Shape 266"/>
          <p:cNvSpPr txBox="1"/>
          <p:nvPr/>
        </p:nvSpPr>
        <p:spPr>
          <a:xfrm>
            <a:off x="228600" y="6324600"/>
            <a:ext cx="11044124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mbria"/>
              <a:buNone/>
            </a:pPr>
            <a:r>
              <a:rPr lang="en-US" sz="1600" b="1" kern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Source: FSG and Tamarack</a:t>
            </a:r>
            <a:endParaRPr lang="en-US" sz="1600" b="1" kern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  <a:rtl val="0"/>
            </a:endParaRPr>
          </a:p>
        </p:txBody>
      </p:sp>
      <p:pic>
        <p:nvPicPr>
          <p:cNvPr id="7" name="Picture 6" descr="person putting puzzle pieces toget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24" y="2012896"/>
            <a:ext cx="3449918" cy="35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Backbone Tool</a:t>
            </a:r>
            <a:r>
              <a:rPr lang="en-US" sz="4400" dirty="0"/>
              <a:t>: Planning Your Backbone Support</a:t>
            </a:r>
          </a:p>
        </p:txBody>
      </p:sp>
      <p:pic>
        <p:nvPicPr>
          <p:cNvPr id="2" name="Picture 1" descr="Planning Your Backbone Support exercise descrip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8070" r="7241" b="4386"/>
          <a:stretch/>
        </p:blipFill>
        <p:spPr>
          <a:xfrm>
            <a:off x="517358" y="950494"/>
            <a:ext cx="4969042" cy="6003759"/>
          </a:xfrm>
          <a:prstGeom prst="rect">
            <a:avLst/>
          </a:prstGeom>
        </p:spPr>
      </p:pic>
      <p:pic>
        <p:nvPicPr>
          <p:cNvPr id="4" name="Picture 3" descr="Planning Your Backbone Support Workshe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7719" r="5425" b="5790"/>
          <a:stretch/>
        </p:blipFill>
        <p:spPr>
          <a:xfrm>
            <a:off x="6059238" y="926430"/>
            <a:ext cx="5094036" cy="59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78" y="-262690"/>
            <a:ext cx="11762935" cy="1181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Backbone Tool</a:t>
            </a:r>
            <a:r>
              <a:rPr lang="en-US" sz="4400" dirty="0"/>
              <a:t>: Collaborative Governance Framework</a:t>
            </a:r>
          </a:p>
        </p:txBody>
      </p:sp>
      <p:pic>
        <p:nvPicPr>
          <p:cNvPr id="2" name="Picture 1" descr="Collaborative Governance Framework Workshe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8070" b="4386"/>
          <a:stretch/>
        </p:blipFill>
        <p:spPr>
          <a:xfrm>
            <a:off x="794084" y="637672"/>
            <a:ext cx="4956518" cy="6003759"/>
          </a:xfrm>
          <a:prstGeom prst="rect">
            <a:avLst/>
          </a:prstGeom>
        </p:spPr>
      </p:pic>
      <p:pic>
        <p:nvPicPr>
          <p:cNvPr id="4" name="Picture 3" descr="collaborative governance framework workshe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8772" r="6333" b="6140"/>
          <a:stretch/>
        </p:blipFill>
        <p:spPr>
          <a:xfrm>
            <a:off x="5878517" y="637672"/>
            <a:ext cx="5334913" cy="61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Reflection and Sharing Next Steps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334" y="1672387"/>
            <a:ext cx="6200066" cy="416292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514350" lvl="0" indent="-514350">
              <a:spcAft>
                <a:spcPts val="0"/>
              </a:spcAft>
              <a:buAutoNum type="arabicPeriod"/>
            </a:pPr>
            <a:r>
              <a:rPr lang="en-US" dirty="0">
                <a:ea typeface="Source Sans Pro"/>
                <a:cs typeface="Source Sans Pro"/>
                <a:sym typeface="Source Sans Pro"/>
              </a:rPr>
              <a:t>Please describe your most important accomplishments or major successes relating to your CAN/CI initiative in the last 8 months.</a:t>
            </a:r>
          </a:p>
          <a:p>
            <a:pPr marL="514350" lvl="0" indent="-514350">
              <a:spcAft>
                <a:spcPts val="0"/>
              </a:spcAft>
              <a:buAutoNum type="arabicPeriod"/>
            </a:pPr>
            <a:endParaRPr lang="en-US" dirty="0">
              <a:ea typeface="Source Sans Pro"/>
              <a:cs typeface="Source Sans Pro"/>
              <a:sym typeface="Source Sans Pro"/>
            </a:endParaRPr>
          </a:p>
          <a:p>
            <a:pPr marL="514350" lvl="0" indent="-514350">
              <a:spcAft>
                <a:spcPts val="0"/>
              </a:spcAft>
              <a:buAutoNum type="arabicPeriod"/>
            </a:pPr>
            <a:r>
              <a:rPr lang="en-US" dirty="0">
                <a:ea typeface="Source Sans Pro"/>
                <a:cs typeface="Source Sans Pro"/>
                <a:sym typeface="Source Sans Pro"/>
              </a:rPr>
              <a:t> How has participating in the CI-PLN helped you progress in your CAN efforts/CI initiative? </a:t>
            </a:r>
          </a:p>
          <a:p>
            <a:pPr lvl="0">
              <a:spcAft>
                <a:spcPts val="0"/>
              </a:spcAft>
            </a:pPr>
            <a:endParaRPr lang="en-US" dirty="0">
              <a:ea typeface="Source Sans Pro"/>
              <a:cs typeface="Source Sans Pro"/>
              <a:sym typeface="Source Sans Pro"/>
            </a:endParaRPr>
          </a:p>
          <a:p>
            <a:pPr lvl="1" indent="0"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69358C"/>
                </a:solidFill>
                <a:ea typeface="Source Sans Pro"/>
                <a:cs typeface="Source Sans Pro"/>
                <a:sym typeface="Source Sans Pro"/>
              </a:rPr>
              <a:t>Please describe any tools, information, and/or discussions during the calls that have helped you to move your CAN/CI efforts forward.</a:t>
            </a:r>
          </a:p>
          <a:p>
            <a:pPr marL="457200" indent="-457200">
              <a:buAutoNum type="arabicPeriod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group discussion wor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2355946"/>
            <a:ext cx="4213545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4618" y="2502566"/>
            <a:ext cx="6200066" cy="21656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US" dirty="0" smtClean="0">
                <a:ea typeface="Source Sans Pro"/>
                <a:cs typeface="Source Sans Pro"/>
                <a:sym typeface="Source Sans Pro"/>
              </a:rPr>
              <a:t>What </a:t>
            </a:r>
            <a:r>
              <a:rPr lang="en-US" dirty="0">
                <a:ea typeface="Source Sans Pro"/>
                <a:cs typeface="Source Sans Pro"/>
                <a:sym typeface="Source Sans Pro"/>
              </a:rPr>
              <a:t>are your next steps in implementing CI and working with your CAN? Briefly describe your plans for the next 6 months.</a:t>
            </a:r>
            <a:endParaRPr lang="en-US" i="1" dirty="0"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AutoNum type="arabicPeriod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group discussion workshe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2355946"/>
            <a:ext cx="4213545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Content Placeholder 3" descr="Decorative image of notebo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660" y="1371601"/>
            <a:ext cx="4775707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28967" y="1475606"/>
            <a:ext cx="4343400" cy="4648200"/>
          </a:xfrm>
        </p:spPr>
        <p:txBody>
          <a:bodyPr>
            <a:noAutofit/>
          </a:bodyPr>
          <a:lstStyle/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Welcome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Check-In</a:t>
            </a: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Wrap –In</a:t>
            </a:r>
          </a:p>
          <a:p>
            <a:pPr marL="1234440" lvl="1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Action Planning</a:t>
            </a:r>
          </a:p>
          <a:p>
            <a:pPr marL="1234440" lvl="1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Review Template</a:t>
            </a: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Overview of Backbone Support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Reflections and your next steps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Wrap-up &amp; Next Steps</a:t>
            </a:r>
          </a:p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5" descr="decorative image of p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3" r="2646" b="50730"/>
          <a:stretch/>
        </p:blipFill>
        <p:spPr bwMode="auto">
          <a:xfrm rot="6223314">
            <a:off x="1451218" y="3788060"/>
            <a:ext cx="3599868" cy="4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57" y="1500049"/>
            <a:ext cx="11241145" cy="4155831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Working to get the entire toolkit, slide decks, other resources in one central location on EPIC website.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Reminder: If you would like more individualized TA related to your CAN or CI Initiative please visit the Healthy Start EPIC website to submit a TA request.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In-person CI PLN celebration at the </a:t>
            </a:r>
            <a:r>
              <a:rPr lang="en-US" dirty="0"/>
              <a:t>NHSA Spring </a:t>
            </a:r>
            <a:r>
              <a:rPr lang="en-US" dirty="0" smtClean="0"/>
              <a:t>Conference on Sunday evening from 5-6:30pm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CI-PLN Series: CI-PLN - Level 1 Grantees and CI-PLN for Evaluators. More being considered. We always welcome feedback and suggestions!</a:t>
            </a: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&amp; 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460" y="1925053"/>
            <a:ext cx="6200066" cy="362150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Who is coming to the NHSA Conference? </a:t>
            </a:r>
          </a:p>
          <a:p>
            <a:endParaRPr lang="en-US" sz="3200" dirty="0"/>
          </a:p>
          <a:p>
            <a:r>
              <a:rPr lang="en-US" sz="3200" dirty="0" smtClean="0"/>
              <a:t>Who would be willing to share your successes and reflections?</a:t>
            </a:r>
          </a:p>
          <a:p>
            <a:endParaRPr lang="en-US" sz="32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</a:rPr>
              <a:t>CI-PLN Celebration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</a:rPr>
              <a:t>Sunday February 28</a:t>
            </a:r>
            <a:r>
              <a:rPr lang="en-US" sz="3200" baseline="30000" dirty="0" smtClean="0">
                <a:solidFill>
                  <a:srgbClr val="00B050"/>
                </a:solidFill>
              </a:rPr>
              <a:t>th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</a:rPr>
              <a:t>5:00 – 6:15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Check – In </a:t>
            </a:r>
            <a:endParaRPr lang="en-US" sz="4000" dirty="0"/>
          </a:p>
        </p:txBody>
      </p:sp>
      <p:pic>
        <p:nvPicPr>
          <p:cNvPr id="6" name="Picture 5" descr="group discussion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0" y="2358190"/>
            <a:ext cx="3735337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8508" y="2514603"/>
            <a:ext cx="11599483" cy="1616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 Next: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CI-PLN Celebration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February 28, 2016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NHSA Conference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407" y="4131126"/>
            <a:ext cx="12139593" cy="126036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5</a:t>
            </a:r>
            <a:r>
              <a:rPr lang="en-US" dirty="0" smtClean="0">
                <a:solidFill>
                  <a:srgbClr val="7030A0"/>
                </a:solidFill>
              </a:rPr>
              <a:t>:00 - 6:15 PM EST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Roadmap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52828" y="1996240"/>
            <a:ext cx="30317564" cy="1819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8874" y="224320"/>
            <a:ext cx="11480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Where have we been…</a:t>
            </a:r>
            <a:r>
              <a:rPr lang="en-US" sz="4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CI-PLN Roadmap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aphicFrame>
        <p:nvGraphicFramePr>
          <p:cNvPr id="6" name="Shape 382" descr="Module session descriptions"/>
          <p:cNvGraphicFramePr/>
          <p:nvPr>
            <p:extLst>
              <p:ext uri="{D42A27DB-BD31-4B8C-83A1-F6EECF244321}">
                <p14:modId xmlns:p14="http://schemas.microsoft.com/office/powerpoint/2010/main" val="2339926612"/>
              </p:ext>
            </p:extLst>
          </p:nvPr>
        </p:nvGraphicFramePr>
        <p:xfrm>
          <a:off x="345500" y="1583627"/>
          <a:ext cx="7020925" cy="440247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951285"/>
                <a:gridCol w="6069640"/>
              </a:tblGrid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bg1"/>
                          </a:solidFill>
                        </a:rPr>
                        <a:t>Session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bg1"/>
                          </a:solidFill>
                        </a:rPr>
                        <a:t>Monthly Call Focus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/>
                        <a:t>Building Relationships &amp; PLN Goal Setting 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lt1"/>
                          </a:solidFill>
                        </a:rPr>
                        <a:t>2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dk1"/>
                          </a:solidFill>
                        </a:rPr>
                        <a:t>Exploring the CI Pre-Conditions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lt1"/>
                          </a:solidFill>
                        </a:rPr>
                        <a:t>3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tx1"/>
                          </a:solidFill>
                        </a:rPr>
                        <a:t>Common Agenda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/>
                        <a:t>Shared Measurement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/>
                        <a:t>Mutually Reinforcing Activities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baseline="0" dirty="0"/>
                        <a:t>Year 1 Collective Impact </a:t>
                      </a:r>
                      <a:r>
                        <a:rPr lang="en-US" sz="2000" b="1" u="none" strike="noStrike" cap="none" baseline="0" dirty="0" smtClean="0"/>
                        <a:t>- Action Plans (Face to Face!)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/>
                        <a:t>Recap Action Planning &amp; Continuous </a:t>
                      </a:r>
                      <a:r>
                        <a:rPr lang="en-US" sz="2000" b="1" u="none" strike="noStrike" cap="none" baseline="0" dirty="0"/>
                        <a:t>Communications 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/>
                        <a:t>Backbone Function &amp; Reflecting </a:t>
                      </a:r>
                      <a:r>
                        <a:rPr lang="en-US" sz="2000" b="1" u="none" strike="noStrike" cap="none" baseline="0" dirty="0"/>
                        <a:t>On Our Learning Journey</a:t>
                      </a:r>
                    </a:p>
                  </a:txBody>
                  <a:tcPr marL="68575" marR="68575" marT="34300" marB="3430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Shape 102" descr="left arrow pointing at Backbone Function &amp; Reflecting on our Learning Journey"/>
          <p:cNvSpPr/>
          <p:nvPr/>
        </p:nvSpPr>
        <p:spPr>
          <a:xfrm>
            <a:off x="7125719" y="5222684"/>
            <a:ext cx="1747570" cy="4978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635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99380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Introduce and discuss CI Condition Backbone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Introduce and discuss tool that will help CAN/CI Initiatives begin to explore this condition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Share reflections and next steps to closeout initial CI-PLN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Objectives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67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Creating a Safe Space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930" y="1438835"/>
            <a:ext cx="10394576" cy="4773706"/>
          </a:xfrm>
        </p:spPr>
        <p:txBody>
          <a:bodyPr>
            <a:noAutofit/>
          </a:bodyPr>
          <a:lstStyle/>
          <a:p>
            <a:r>
              <a:rPr lang="en-CA" sz="2800" u="sng" dirty="0" smtClean="0"/>
              <a:t>We </a:t>
            </a:r>
            <a:r>
              <a:rPr lang="en-CA" sz="2800" u="sng" dirty="0"/>
              <a:t>agree to: </a:t>
            </a:r>
            <a:endParaRPr lang="en-US" sz="28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Listen with attention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Speak with intention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Contribute to the well-being of the group</a:t>
            </a:r>
            <a:endParaRPr lang="en-US" sz="2400" dirty="0"/>
          </a:p>
          <a:p>
            <a:r>
              <a:rPr lang="en-CA" sz="2400" dirty="0"/>
              <a:t> </a:t>
            </a:r>
            <a:r>
              <a:rPr lang="en-CA" sz="2800" u="sng" dirty="0" smtClean="0"/>
              <a:t>We </a:t>
            </a:r>
            <a:r>
              <a:rPr lang="en-CA" sz="2800" u="sng" dirty="0"/>
              <a:t>commit to: </a:t>
            </a:r>
            <a:endParaRPr lang="en-US" sz="28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Keep the stories we share in </a:t>
            </a:r>
            <a:r>
              <a:rPr lang="en-CA" sz="2400" dirty="0" smtClean="0"/>
              <a:t>our community </a:t>
            </a:r>
            <a:r>
              <a:rPr lang="en-CA" sz="2400" dirty="0"/>
              <a:t>confidential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Listening with compassion and curiosity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Asking each other for what we need and offer what we can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Pausing, from time to time, to re-gather our thoughts or </a:t>
            </a:r>
            <a:r>
              <a:rPr lang="en-CA" sz="2400" dirty="0" smtClean="0"/>
              <a:t>focus</a:t>
            </a:r>
            <a:endParaRPr lang="en-US" sz="2400" dirty="0"/>
          </a:p>
        </p:txBody>
      </p:sp>
      <p:pic>
        <p:nvPicPr>
          <p:cNvPr id="5" name="Content Placeholder 4" descr="graphic of swirling words repeating knowledge, directs, understanding, affects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07" y="1645397"/>
            <a:ext cx="3187699" cy="29534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391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5456145" cy="1219200"/>
          </a:xfrm>
        </p:spPr>
        <p:txBody>
          <a:bodyPr/>
          <a:lstStyle/>
          <a:p>
            <a:pPr algn="l"/>
            <a:r>
              <a:rPr lang="en-US" dirty="0" smtClean="0"/>
              <a:t>Reminder: Post Call Reflection Tool</a:t>
            </a:r>
            <a:endParaRPr lang="en-US" dirty="0"/>
          </a:p>
        </p:txBody>
      </p:sp>
      <p:pic>
        <p:nvPicPr>
          <p:cNvPr id="3" name="Picture 2" descr="My reflections worksheet with boxes for Key themes, putting it into practice, burning questions, using the tool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45" y="168442"/>
            <a:ext cx="5003334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460" y="2502568"/>
            <a:ext cx="6200066" cy="30439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What other CI resources have you found helpful?</a:t>
            </a:r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Check – In </a:t>
            </a:r>
            <a:endParaRPr lang="en-US" sz="4000" dirty="0"/>
          </a:p>
        </p:txBody>
      </p:sp>
      <p:pic>
        <p:nvPicPr>
          <p:cNvPr id="6" name="Picture 5" descr="discussion gro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7" y="2105527"/>
            <a:ext cx="4641972" cy="30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Backbone Support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background graphic"/>
          <p:cNvGrpSpPr/>
          <p:nvPr/>
        </p:nvGrpSpPr>
        <p:grpSpPr>
          <a:xfrm>
            <a:off x="1524000" y="990600"/>
            <a:ext cx="9152878" cy="5867400"/>
            <a:chOff x="1524000" y="990600"/>
            <a:chExt cx="9152878" cy="5867400"/>
          </a:xfrm>
        </p:grpSpPr>
        <p:sp>
          <p:nvSpPr>
            <p:cNvPr id="20" name="Rectangle 19"/>
            <p:cNvSpPr/>
            <p:nvPr/>
          </p:nvSpPr>
          <p:spPr>
            <a:xfrm>
              <a:off x="1524000" y="990600"/>
              <a:ext cx="9152878" cy="586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845170" y="2044192"/>
              <a:ext cx="865762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45169" y="4270943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45169" y="5286464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45169" y="3064129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The Five Conditions of Collective Impact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6097" y="1195576"/>
            <a:ext cx="2057398" cy="714014"/>
          </a:xfrm>
          <a:prstGeom prst="roundRect">
            <a:avLst/>
          </a:prstGeom>
          <a:solidFill>
            <a:srgbClr val="17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Common Agenda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49744" y="2198854"/>
            <a:ext cx="2057398" cy="711575"/>
          </a:xfrm>
          <a:prstGeom prst="roundRect">
            <a:avLst/>
          </a:prstGeom>
          <a:solidFill>
            <a:srgbClr val="13A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Shared Measurement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3202001"/>
            <a:ext cx="2057400" cy="936305"/>
          </a:xfrm>
          <a:prstGeom prst="roundRect">
            <a:avLst/>
          </a:prstGeom>
          <a:solidFill>
            <a:srgbClr val="EF6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Mutually Reinforcing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6097" y="4386958"/>
            <a:ext cx="2057398" cy="757843"/>
          </a:xfrm>
          <a:prstGeom prst="roundRect">
            <a:avLst/>
          </a:prstGeom>
          <a:solidFill>
            <a:srgbClr val="693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Continuous Communication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49743" y="5390149"/>
            <a:ext cx="2057398" cy="728640"/>
          </a:xfrm>
          <a:prstGeom prst="roundRect">
            <a:avLst/>
          </a:prstGeom>
          <a:solidFill>
            <a:srgbClr val="19A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Backbone Support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9865" y="1094228"/>
            <a:ext cx="624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All participants have a </a:t>
            </a: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shared vision for change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including a common understanding of the problem and a joint approach to solving it through agreed upon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9864" y="2098036"/>
            <a:ext cx="63686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Collecting data and measuring results consistently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across all participants ensures efforts remain aligned and participants hold each other accountable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9867" y="3346987"/>
            <a:ext cx="63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Participant activities must be </a:t>
            </a: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differentiated while still being coordinated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through a mutually reinforcing plan of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9867" y="4310756"/>
            <a:ext cx="62433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Consistent and open communication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is needed across the many players to build trust, assure mutual objectives, and appreciate common </a:t>
            </a:r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9821" y="5334001"/>
            <a:ext cx="6388666" cy="120032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Creating and managing collective impact requires a dedicated staff and a specific set of skills to </a:t>
            </a: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serve as the backbone for the entire initiative and coordinate participating organizations and agencies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552" y="6357907"/>
            <a:ext cx="165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Source: FSG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46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f863cf5-7651-4020-b2b2-e9dea12a6c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Healthy_Start_EPIC_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lthy_Start_CI_Template [Read-Only]" id="{8640C7B1-AB02-41C7-861E-8A8600A669E4}" vid="{D88C51E8-74A5-459B-8C75-189C0E3B2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Healthy_Start_CI_Template</Template>
  <TotalTime>22192</TotalTime>
  <Words>662</Words>
  <Application>Microsoft Office PowerPoint</Application>
  <PresentationFormat>Custom</PresentationFormat>
  <Paragraphs>147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Healthy_Start_EPIC_Template (3)</vt:lpstr>
      <vt:lpstr>Applying Collective Impact to a Healthy Start CAN/CI Initiative</vt:lpstr>
      <vt:lpstr>Agenda</vt:lpstr>
      <vt:lpstr>Where have we been… CI-PLN Roadmap</vt:lpstr>
      <vt:lpstr>Objectives</vt:lpstr>
      <vt:lpstr>Creating a Safe Space</vt:lpstr>
      <vt:lpstr>Reminder: Post Call Reflection Tool</vt:lpstr>
      <vt:lpstr>Check – In </vt:lpstr>
      <vt:lpstr>Backbone Support</vt:lpstr>
      <vt:lpstr>The Five Conditions of Collective Impact</vt:lpstr>
      <vt:lpstr>Collective Impact Forum – Backbone Toolkit </vt:lpstr>
      <vt:lpstr>Backbone Role</vt:lpstr>
      <vt:lpstr>Group Discussion</vt:lpstr>
      <vt:lpstr>Types of Backbone Activities</vt:lpstr>
      <vt:lpstr>Backbone Activities Examples</vt:lpstr>
      <vt:lpstr>Backbone Tool: Planning Your Backbone Support</vt:lpstr>
      <vt:lpstr>Backbone Tool: Collaborative Governance Framework</vt:lpstr>
      <vt:lpstr>Member Reflection and Sharing Next Steps</vt:lpstr>
      <vt:lpstr>Group Discussion</vt:lpstr>
      <vt:lpstr>Group Discussion</vt:lpstr>
      <vt:lpstr>Next Steps &amp; Wrap Up</vt:lpstr>
      <vt:lpstr>Check – In </vt:lpstr>
      <vt:lpstr>Up Next: CI-PLN Celebration  February 28, 2016 NHSA Conference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Collective Impact to a CAN/CI Initiative Call 8</dc:title>
  <dc:subject>Collective Impact</dc:subject>
  <dc:creator>HRSA;Healthy Start EPIC</dc:creator>
  <cp:keywords>Collective Impact</cp:keywords>
  <cp:lastModifiedBy>Michelle Vatalaro</cp:lastModifiedBy>
  <cp:revision>262</cp:revision>
  <cp:lastPrinted>2015-11-07T00:14:43Z</cp:lastPrinted>
  <dcterms:created xsi:type="dcterms:W3CDTF">2015-06-03T13:44:22Z</dcterms:created>
  <dcterms:modified xsi:type="dcterms:W3CDTF">2016-02-22T01:35:02Z</dcterms:modified>
</cp:coreProperties>
</file>