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304" r:id="rId3"/>
    <p:sldId id="306" r:id="rId4"/>
    <p:sldId id="305" r:id="rId5"/>
    <p:sldId id="279" r:id="rId6"/>
    <p:sldId id="288" r:id="rId7"/>
    <p:sldId id="289" r:id="rId8"/>
    <p:sldId id="290" r:id="rId9"/>
    <p:sldId id="291" r:id="rId10"/>
    <p:sldId id="258" r:id="rId11"/>
    <p:sldId id="287" r:id="rId12"/>
    <p:sldId id="292" r:id="rId13"/>
    <p:sldId id="294" r:id="rId1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5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0" autoAdjust="0"/>
    <p:restoredTop sz="76377" autoAdjust="0"/>
  </p:normalViewPr>
  <p:slideViewPr>
    <p:cSldViewPr snapToGrid="0">
      <p:cViewPr>
        <p:scale>
          <a:sx n="57" d="100"/>
          <a:sy n="57" d="100"/>
        </p:scale>
        <p:origin x="-720" y="144"/>
      </p:cViewPr>
      <p:guideLst>
        <p:guide orient="horz" pos="2160"/>
        <p:guide pos="3840"/>
      </p:guideLst>
    </p:cSldViewPr>
  </p:slideViewPr>
  <p:outlineViewPr>
    <p:cViewPr>
      <p:scale>
        <a:sx n="33" d="100"/>
        <a:sy n="33" d="100"/>
      </p:scale>
      <p:origin x="0" y="11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18758BA4-A172-4BE2-9975-6014D9B9FC0E}" type="datetimeFigureOut">
              <a:rPr lang="en-US" smtClean="0"/>
              <a:t>2/21/2016</a:t>
            </a:fld>
            <a:endParaRPr lang="en-US" dirty="0"/>
          </a:p>
        </p:txBody>
      </p:sp>
      <p:sp>
        <p:nvSpPr>
          <p:cNvPr id="4" name="Footer Placeholder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318138F0-6337-494F-8CA4-93BFABEBC92D}" type="slidenum">
              <a:rPr lang="en-US" smtClean="0"/>
              <a:t>‹#›</a:t>
            </a:fld>
            <a:endParaRPr lang="en-US" dirty="0"/>
          </a:p>
        </p:txBody>
      </p:sp>
    </p:spTree>
    <p:extLst>
      <p:ext uri="{BB962C8B-B14F-4D97-AF65-F5344CB8AC3E}">
        <p14:creationId xmlns:p14="http://schemas.microsoft.com/office/powerpoint/2010/main" val="1271888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5CCAB740-A7CE-467F-A616-6B0962D8DBD2}" type="datetimeFigureOut">
              <a:rPr lang="en-US" smtClean="0"/>
              <a:pPr/>
              <a:t>2/21/2016</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FD008DB7-1052-4118-B4D0-A68482100963}" type="slidenum">
              <a:rPr lang="en-US" smtClean="0"/>
              <a:pPr/>
              <a:t>‹#›</a:t>
            </a:fld>
            <a:endParaRPr lang="en-US" dirty="0"/>
          </a:p>
        </p:txBody>
      </p:sp>
    </p:spTree>
    <p:extLst>
      <p:ext uri="{BB962C8B-B14F-4D97-AF65-F5344CB8AC3E}">
        <p14:creationId xmlns:p14="http://schemas.microsoft.com/office/powerpoint/2010/main" val="1153797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008DB7-1052-4118-B4D0-A68482100963}" type="slidenum">
              <a:rPr lang="en-US" smtClean="0"/>
              <a:pPr/>
              <a:t>1</a:t>
            </a:fld>
            <a:endParaRPr lang="en-US" dirty="0"/>
          </a:p>
        </p:txBody>
      </p:sp>
    </p:spTree>
    <p:extLst>
      <p:ext uri="{BB962C8B-B14F-4D97-AF65-F5344CB8AC3E}">
        <p14:creationId xmlns:p14="http://schemas.microsoft.com/office/powerpoint/2010/main" val="3304965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those of you who may want to</a:t>
            </a:r>
            <a:r>
              <a:rPr lang="en-US" baseline="0" dirty="0" smtClean="0"/>
              <a:t> have a slightly more structured discussion as you are consider you process to date and where you are headed over the next 12 months you may find the questions on this tool helpful. </a:t>
            </a:r>
          </a:p>
          <a:p>
            <a:endParaRPr lang="en-US" baseline="0" dirty="0" smtClean="0"/>
          </a:p>
          <a:p>
            <a:r>
              <a:rPr lang="en-US" baseline="0" dirty="0" smtClean="0"/>
              <a:t>You can either do one of these for each component or do it for the CAN/initiative as a whole. </a:t>
            </a:r>
          </a:p>
          <a:p>
            <a:endParaRPr lang="en-US" baseline="0" dirty="0" smtClean="0"/>
          </a:p>
          <a:p>
            <a:r>
              <a:rPr lang="en-US" baseline="0" dirty="0" smtClean="0"/>
              <a:t>Read questions. </a:t>
            </a:r>
            <a:endParaRPr lang="en-US" dirty="0"/>
          </a:p>
        </p:txBody>
      </p:sp>
      <p:sp>
        <p:nvSpPr>
          <p:cNvPr id="4" name="Slide Number Placeholder 3"/>
          <p:cNvSpPr>
            <a:spLocks noGrp="1"/>
          </p:cNvSpPr>
          <p:nvPr>
            <p:ph type="sldNum" sz="quarter" idx="10"/>
          </p:nvPr>
        </p:nvSpPr>
        <p:spPr/>
        <p:txBody>
          <a:bodyPr/>
          <a:lstStyle/>
          <a:p>
            <a:fld id="{FD008DB7-1052-4118-B4D0-A68482100963}" type="slidenum">
              <a:rPr lang="en-US" smtClean="0"/>
              <a:pPr/>
              <a:t>11</a:t>
            </a:fld>
            <a:endParaRPr lang="en-US" dirty="0"/>
          </a:p>
        </p:txBody>
      </p:sp>
    </p:spTree>
    <p:extLst>
      <p:ext uri="{BB962C8B-B14F-4D97-AF65-F5344CB8AC3E}">
        <p14:creationId xmlns:p14="http://schemas.microsoft.com/office/powerpoint/2010/main" val="813503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will come up 1</a:t>
            </a:r>
            <a:r>
              <a:rPr lang="en-US" baseline="30000" dirty="0" smtClean="0"/>
              <a:t>st</a:t>
            </a:r>
            <a:r>
              <a:rPr lang="en-US" dirty="0" smtClean="0"/>
              <a:t>. </a:t>
            </a:r>
            <a:r>
              <a:rPr lang="en-US" baseline="0" dirty="0" smtClean="0"/>
              <a:t> After this is complete go to next two bullets</a:t>
            </a:r>
          </a:p>
          <a:p>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FD008DB7-1052-4118-B4D0-A68482100963}" type="slidenum">
              <a:rPr lang="en-US" smtClean="0"/>
              <a:pPr/>
              <a:t>12</a:t>
            </a:fld>
            <a:endParaRPr lang="en-US" dirty="0"/>
          </a:p>
        </p:txBody>
      </p:sp>
    </p:spTree>
    <p:extLst>
      <p:ext uri="{BB962C8B-B14F-4D97-AF65-F5344CB8AC3E}">
        <p14:creationId xmlns:p14="http://schemas.microsoft.com/office/powerpoint/2010/main" val="1868374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reading</a:t>
            </a:r>
            <a:r>
              <a:rPr lang="en-US" baseline="0" dirty="0" smtClean="0"/>
              <a:t> instructions above share that we will be collecting the newsprint and typing them up to create a group brainstorming document for all the CI-PLNs. </a:t>
            </a:r>
          </a:p>
          <a:p>
            <a:endParaRPr lang="en-US" baseline="0" dirty="0" smtClean="0"/>
          </a:p>
          <a:p>
            <a:r>
              <a:rPr lang="en-US" baseline="0" dirty="0" smtClean="0"/>
              <a:t>Once the discussion time has ended, asked each table to share (only 5 minutes available for this so depending on the size of your group may be just one per table).</a:t>
            </a:r>
            <a:endParaRPr lang="en-US" dirty="0"/>
          </a:p>
        </p:txBody>
      </p:sp>
      <p:sp>
        <p:nvSpPr>
          <p:cNvPr id="4" name="Slide Number Placeholder 3"/>
          <p:cNvSpPr>
            <a:spLocks noGrp="1"/>
          </p:cNvSpPr>
          <p:nvPr>
            <p:ph type="sldNum" sz="quarter" idx="10"/>
          </p:nvPr>
        </p:nvSpPr>
        <p:spPr/>
        <p:txBody>
          <a:bodyPr/>
          <a:lstStyle/>
          <a:p>
            <a:fld id="{FD008DB7-1052-4118-B4D0-A68482100963}" type="slidenum">
              <a:rPr lang="en-US" smtClean="0"/>
              <a:pPr/>
              <a:t>13</a:t>
            </a:fld>
            <a:endParaRPr lang="en-US" dirty="0"/>
          </a:p>
        </p:txBody>
      </p:sp>
    </p:spTree>
    <p:extLst>
      <p:ext uri="{BB962C8B-B14F-4D97-AF65-F5344CB8AC3E}">
        <p14:creationId xmlns:p14="http://schemas.microsoft.com/office/powerpoint/2010/main" val="30463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1169988"/>
            <a:ext cx="5619750" cy="31607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baseline="0" smtClean="0">
                <a:solidFill>
                  <a:schemeClr val="dk1"/>
                </a:solidFill>
                <a:latin typeface="Calibri"/>
                <a:ea typeface="Calibri"/>
                <a:cs typeface="Calibri"/>
                <a:sym typeface="Calibri"/>
              </a:rPr>
              <a:t>3</a:t>
            </a:fld>
            <a:endParaRPr lang="en-US" sz="1200" b="0" i="0" u="none" strike="noStrike" cap="none" baseline="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1049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original document that FSG developed a</a:t>
            </a:r>
            <a:r>
              <a:rPr lang="en-US" baseline="0" dirty="0" smtClean="0"/>
              <a:t> few years ago. There are a few important things to note</a:t>
            </a:r>
          </a:p>
          <a:p>
            <a:endParaRPr lang="en-US" baseline="0" dirty="0" smtClean="0"/>
          </a:p>
          <a:p>
            <a:pPr marL="228600" indent="-228600">
              <a:buAutoNum type="arabicParenR"/>
            </a:pPr>
            <a:r>
              <a:rPr lang="en-US" baseline="0" dirty="0" smtClean="0"/>
              <a:t>This document is suggesting that there are 4 phases of Collective Impact – see across the top. </a:t>
            </a:r>
          </a:p>
          <a:p>
            <a:pPr marL="228600" indent="-228600">
              <a:buAutoNum type="arabicParenR"/>
            </a:pPr>
            <a:r>
              <a:rPr lang="en-US" baseline="0" dirty="0" smtClean="0"/>
              <a:t>It also suggest that there are 4 components of success to CI – see them running down the left-hand side of the table – </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endParaRPr lang="en-US" baseline="0" dirty="0" smtClean="0"/>
          </a:p>
          <a:p>
            <a:pPr marL="228600" indent="-228600">
              <a:buAutoNum type="arabicParenR"/>
            </a:pPr>
            <a:r>
              <a:rPr lang="en-US" baseline="0" dirty="0" smtClean="0"/>
              <a:t>Another important note: Although we have structured our PLN roadmap in a pretty linear way by focusing on a condition each call, that is not how CI rolls out in reality. Instead the pre-conditions and/or conditions are occurring simultaneously throughout the phases. For this we felt that using the phases of CI as a frame rather than creating a template that focused on planning each condition would make for a more realistic and helpful way to think through planning the next 12 months</a:t>
            </a:r>
          </a:p>
          <a:p>
            <a:pPr marL="228600" indent="-228600">
              <a:buAutoNum type="arabicParenR"/>
            </a:pPr>
            <a:endParaRPr lang="en-US" baseline="0" dirty="0" smtClean="0"/>
          </a:p>
          <a:p>
            <a:pPr marL="457200" lvl="1" indent="0">
              <a:buNone/>
            </a:pPr>
            <a:endParaRPr lang="en-US" b="1" baseline="0" dirty="0" smtClean="0"/>
          </a:p>
          <a:p>
            <a:pPr marL="457200" lvl="1" indent="0">
              <a:buNone/>
            </a:pPr>
            <a:endParaRPr lang="en-US" b="1" baseline="0" dirty="0" smtClean="0"/>
          </a:p>
          <a:p>
            <a:pPr marL="228600" indent="-228600">
              <a:buAutoNum type="arabicParenR"/>
            </a:pPr>
            <a:endParaRPr lang="en-US" baseline="0" dirty="0" smtClean="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FD008DB7-1052-4118-B4D0-A68482100963}" type="slidenum">
              <a:rPr lang="en-US" smtClean="0"/>
              <a:pPr/>
              <a:t>4</a:t>
            </a:fld>
            <a:endParaRPr lang="en-US" dirty="0"/>
          </a:p>
        </p:txBody>
      </p:sp>
    </p:spTree>
    <p:extLst>
      <p:ext uri="{BB962C8B-B14F-4D97-AF65-F5344CB8AC3E}">
        <p14:creationId xmlns:p14="http://schemas.microsoft.com/office/powerpoint/2010/main" val="3338702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our</a:t>
            </a:r>
            <a:r>
              <a:rPr lang="en-US" baseline="0" dirty="0" smtClean="0"/>
              <a:t> version of the Phases of CI </a:t>
            </a:r>
          </a:p>
          <a:p>
            <a:endParaRPr lang="en-US" baseline="0" dirty="0" smtClean="0"/>
          </a:p>
          <a:p>
            <a:r>
              <a:rPr lang="en-US" dirty="0" smtClean="0"/>
              <a:t>Let’s Unpack</a:t>
            </a:r>
            <a:r>
              <a:rPr lang="en-US" baseline="0" dirty="0" smtClean="0"/>
              <a:t> this document</a:t>
            </a:r>
            <a:endParaRPr lang="en-US" dirty="0"/>
          </a:p>
        </p:txBody>
      </p:sp>
      <p:sp>
        <p:nvSpPr>
          <p:cNvPr id="4" name="Slide Number Placeholder 3"/>
          <p:cNvSpPr>
            <a:spLocks noGrp="1"/>
          </p:cNvSpPr>
          <p:nvPr>
            <p:ph type="sldNum" sz="quarter" idx="10"/>
          </p:nvPr>
        </p:nvSpPr>
        <p:spPr/>
        <p:txBody>
          <a:bodyPr/>
          <a:lstStyle/>
          <a:p>
            <a:fld id="{FD008DB7-1052-4118-B4D0-A68482100963}" type="slidenum">
              <a:rPr lang="en-US" smtClean="0"/>
              <a:pPr/>
              <a:t>5</a:t>
            </a:fld>
            <a:endParaRPr lang="en-US" dirty="0"/>
          </a:p>
        </p:txBody>
      </p:sp>
    </p:spTree>
    <p:extLst>
      <p:ext uri="{BB962C8B-B14F-4D97-AF65-F5344CB8AC3E}">
        <p14:creationId xmlns:p14="http://schemas.microsoft.com/office/powerpoint/2010/main" val="1990766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baseline="0" dirty="0" smtClean="0"/>
              <a:t> in trying to wrap our heads around the intention and purpose of the components of success we felt that looking at the actions that are associated with these components can be broken down as follows: (read the over-arching actions)</a:t>
            </a:r>
          </a:p>
          <a:p>
            <a:endParaRPr lang="en-US" baseline="0" dirty="0" smtClean="0"/>
          </a:p>
          <a:p>
            <a:r>
              <a:rPr lang="en-US" baseline="0" dirty="0" smtClean="0"/>
              <a:t>There is a relationship between the overarching actions and each of the components of success. For example: the design, implementation, and leading the initiative directly speaks to the governance and infrastructure and strategic planning that must occur. </a:t>
            </a:r>
          </a:p>
          <a:p>
            <a:endParaRPr lang="en-US" baseline="0" dirty="0" smtClean="0"/>
          </a:p>
          <a:p>
            <a:r>
              <a:rPr lang="en-US" baseline="0" dirty="0" smtClean="0"/>
              <a:t>Let’s look a bit closer at the components: read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D008DB7-1052-4118-B4D0-A68482100963}" type="slidenum">
              <a:rPr lang="en-US" smtClean="0"/>
              <a:pPr/>
              <a:t>6</a:t>
            </a:fld>
            <a:endParaRPr lang="en-US" dirty="0"/>
          </a:p>
        </p:txBody>
      </p:sp>
    </p:spTree>
    <p:extLst>
      <p:ext uri="{BB962C8B-B14F-4D97-AF65-F5344CB8AC3E}">
        <p14:creationId xmlns:p14="http://schemas.microsoft.com/office/powerpoint/2010/main" val="1138278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four phase are broken down as follows (read top line)</a:t>
            </a:r>
          </a:p>
          <a:p>
            <a:endParaRPr lang="en-US" dirty="0" smtClean="0"/>
          </a:p>
          <a:p>
            <a:r>
              <a:rPr lang="en-US" dirty="0" smtClean="0"/>
              <a:t>Enter</a:t>
            </a:r>
            <a:r>
              <a:rPr lang="en-US" baseline="0" dirty="0" smtClean="0"/>
              <a:t> – next line read</a:t>
            </a:r>
          </a:p>
          <a:p>
            <a:endParaRPr lang="en-US" baseline="0" dirty="0" smtClean="0"/>
          </a:p>
          <a:p>
            <a:r>
              <a:rPr lang="en-US" baseline="0" dirty="0" smtClean="0"/>
              <a:t>Enter – we thought it is helpful to have a sense of the timing related to the phases. CI doesn’t occur over night. At the heart it, it is about relationships, trust, and establishing a process for working very intentionally together. All of which takes time. </a:t>
            </a:r>
          </a:p>
          <a:p>
            <a:endParaRPr lang="en-US" baseline="0" dirty="0" smtClean="0"/>
          </a:p>
          <a:p>
            <a:r>
              <a:rPr lang="en-US" baseline="0" dirty="0" smtClean="0"/>
              <a:t>As you can see phase I and II occurs in the early years (1 to 2 years), read key question</a:t>
            </a:r>
          </a:p>
          <a:p>
            <a:endParaRPr lang="en-US" baseline="0" dirty="0" smtClean="0"/>
          </a:p>
          <a:p>
            <a:r>
              <a:rPr lang="en-US" baseline="0" dirty="0" smtClean="0"/>
              <a:t>Middle Years (2 to 3)</a:t>
            </a:r>
          </a:p>
          <a:p>
            <a:endParaRPr lang="en-US" baseline="0" dirty="0" smtClean="0"/>
          </a:p>
          <a:p>
            <a:r>
              <a:rPr lang="en-US" baseline="0" dirty="0" smtClean="0"/>
              <a:t>LATER Years ( 4 to 5)</a:t>
            </a:r>
            <a:endParaRPr lang="en-US" dirty="0"/>
          </a:p>
        </p:txBody>
      </p:sp>
      <p:sp>
        <p:nvSpPr>
          <p:cNvPr id="4" name="Slide Number Placeholder 3"/>
          <p:cNvSpPr>
            <a:spLocks noGrp="1"/>
          </p:cNvSpPr>
          <p:nvPr>
            <p:ph type="sldNum" sz="quarter" idx="10"/>
          </p:nvPr>
        </p:nvSpPr>
        <p:spPr/>
        <p:txBody>
          <a:bodyPr/>
          <a:lstStyle/>
          <a:p>
            <a:fld id="{FD008DB7-1052-4118-B4D0-A68482100963}" type="slidenum">
              <a:rPr lang="en-US" smtClean="0"/>
              <a:pPr/>
              <a:t>7</a:t>
            </a:fld>
            <a:endParaRPr lang="en-US" dirty="0"/>
          </a:p>
        </p:txBody>
      </p:sp>
    </p:spTree>
    <p:extLst>
      <p:ext uri="{BB962C8B-B14F-4D97-AF65-F5344CB8AC3E}">
        <p14:creationId xmlns:p14="http://schemas.microsoft.com/office/powerpoint/2010/main" val="3450133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Then we have the Key Elements that fall within each phase for the four components of success. You will note that aspects of preconditions and conditions are found throughout the Key elements listed here. </a:t>
            </a:r>
          </a:p>
          <a:p>
            <a:endParaRPr lang="en-US" baseline="0" dirty="0" smtClean="0"/>
          </a:p>
          <a:p>
            <a:r>
              <a:rPr lang="en-US" baseline="0" dirty="0" smtClean="0"/>
              <a:t>For example Determine if there is consensus and urgency to move forward – This speaks to the Urgency of Issue pre condition that we talked about back in July</a:t>
            </a:r>
          </a:p>
          <a:p>
            <a:r>
              <a:rPr lang="en-US" baseline="0" dirty="0" smtClean="0"/>
              <a:t>Another example: Establish shared metrics – what does this sound like?</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D008DB7-1052-4118-B4D0-A68482100963}" type="slidenum">
              <a:rPr lang="en-US" smtClean="0"/>
              <a:pPr/>
              <a:t>8</a:t>
            </a:fld>
            <a:endParaRPr lang="en-US" dirty="0"/>
          </a:p>
        </p:txBody>
      </p:sp>
    </p:spTree>
    <p:extLst>
      <p:ext uri="{BB962C8B-B14F-4D97-AF65-F5344CB8AC3E}">
        <p14:creationId xmlns:p14="http://schemas.microsoft.com/office/powerpoint/2010/main" val="1825974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that we have walked through the different parts of this table. </a:t>
            </a:r>
          </a:p>
          <a:p>
            <a:endParaRPr lang="en-US" baseline="0" dirty="0" smtClean="0"/>
          </a:p>
        </p:txBody>
      </p:sp>
      <p:sp>
        <p:nvSpPr>
          <p:cNvPr id="4" name="Slide Number Placeholder 3"/>
          <p:cNvSpPr>
            <a:spLocks noGrp="1"/>
          </p:cNvSpPr>
          <p:nvPr>
            <p:ph type="sldNum" sz="quarter" idx="10"/>
          </p:nvPr>
        </p:nvSpPr>
        <p:spPr/>
        <p:txBody>
          <a:bodyPr/>
          <a:lstStyle/>
          <a:p>
            <a:fld id="{FD008DB7-1052-4118-B4D0-A68482100963}" type="slidenum">
              <a:rPr lang="en-US" smtClean="0"/>
              <a:pPr/>
              <a:t>9</a:t>
            </a:fld>
            <a:endParaRPr lang="en-US" dirty="0"/>
          </a:p>
        </p:txBody>
      </p:sp>
    </p:spTree>
    <p:extLst>
      <p:ext uri="{BB962C8B-B14F-4D97-AF65-F5344CB8AC3E}">
        <p14:creationId xmlns:p14="http://schemas.microsoft.com/office/powerpoint/2010/main" val="584496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a:t>
            </a:r>
            <a:r>
              <a:rPr lang="en-US" baseline="0" dirty="0" smtClean="0"/>
              <a:t> on Paul’s theme this morning around community engagement we are going to focus today on the Action Plan for the Community Involvement CI Component of Success. </a:t>
            </a:r>
          </a:p>
          <a:p>
            <a:endParaRPr lang="en-US" baseline="0" dirty="0" smtClean="0"/>
          </a:p>
          <a:p>
            <a:r>
              <a:rPr lang="en-US" baseline="0" dirty="0" smtClean="0"/>
              <a:t>When you receive the complete template you will notice that each of the four components has it’s own. We chose to break it down by component b/c it is a little more focused than breaking it down by phase. Also, we know that you likely have different combinations of folks who work on the various components. You may have a workgroup that focuses more on community involvement and therefore they may take the lead on completing this one (at least the initial draft).  After going through this planning process you will have an action plan for each of the components. The next step would be to review with the intent ensuring that there is alignment and the goals, activities, and timeframes support one another across the components of success. </a:t>
            </a:r>
          </a:p>
          <a:p>
            <a:endParaRPr lang="en-US" baseline="0" dirty="0" smtClean="0"/>
          </a:p>
          <a:p>
            <a:r>
              <a:rPr lang="en-US" baseline="0" dirty="0" smtClean="0"/>
              <a:t>For those projects that are just getting started. It may be a more internal planning process to start and that is OK. We do encourage you, if you have a steering committee, workgroups, CAN members or Key stakeholders to involve them in your planning process. </a:t>
            </a:r>
          </a:p>
          <a:p>
            <a:endParaRPr lang="en-US" baseline="0" dirty="0" smtClean="0"/>
          </a:p>
          <a:p>
            <a:r>
              <a:rPr lang="en-US" baseline="0" dirty="0" smtClean="0"/>
              <a:t>So let’s take a look at the template:</a:t>
            </a:r>
          </a:p>
          <a:p>
            <a:endParaRPr lang="en-US" baseline="0" dirty="0" smtClean="0"/>
          </a:p>
          <a:p>
            <a:r>
              <a:rPr lang="en-US" baseline="0" dirty="0" smtClean="0"/>
              <a:t>The information at the top half comes directly from the Phases of CI table we just walked though, but this section corresponds with the component of success identified at the top. Additionally we added examples of activities that may fall under the key element listed there. These are just examples not necessarily true for ever CAN/CI Initiative. </a:t>
            </a:r>
          </a:p>
          <a:p>
            <a:endParaRPr lang="en-US" baseline="0" dirty="0" smtClean="0"/>
          </a:p>
          <a:p>
            <a:r>
              <a:rPr lang="en-US" baseline="0" dirty="0" smtClean="0"/>
              <a:t>To get started there is a place for you to list your CAN’s current phase related to this component. Then there is a place for you to describe why you selected this phase. This may help get the team/CAN discussion started and allows for members to highlight progress and needs. </a:t>
            </a:r>
          </a:p>
          <a:p>
            <a:endParaRPr lang="en-US" baseline="0" dirty="0" smtClean="0"/>
          </a:p>
          <a:p>
            <a:r>
              <a:rPr lang="en-US" baseline="0" dirty="0" smtClean="0"/>
              <a:t>Next step will be to determine a 12 month goal related to Community Involvement. You can have more than one goal if you would like. We do recommend that you use SMART goals (specific, measurable, achievable, relevant, and time-bound). </a:t>
            </a:r>
          </a:p>
          <a:p>
            <a:endParaRPr lang="en-US" baseline="0" dirty="0" smtClean="0"/>
          </a:p>
          <a:p>
            <a:r>
              <a:rPr lang="en-US" baseline="0" dirty="0" smtClean="0"/>
              <a:t>Then there is space to draft activities that will help the CAN/CI Initiative reach its goal. And to also identify the individual(s) responsible, the timeframe, and how – the how can speak to many things. One of the things you may want to consider here is if there are any tools that can help you address the activity (tools from the CI-PLN took kit, Tamarack’s website, or FSG’s CI forum for example.)</a:t>
            </a:r>
          </a:p>
          <a:p>
            <a:endParaRPr lang="en-US" baseline="0" dirty="0" smtClean="0"/>
          </a:p>
          <a:p>
            <a:r>
              <a:rPr lang="en-US" baseline="0" dirty="0" smtClean="0"/>
              <a:t>When you get the electronic version you will notice that you can added additional lines as needed. </a:t>
            </a:r>
          </a:p>
          <a:p>
            <a:endParaRPr lang="en-US" baseline="0" dirty="0" smtClean="0"/>
          </a:p>
          <a:p>
            <a:r>
              <a:rPr lang="en-US" baseline="0" dirty="0" smtClean="0"/>
              <a:t>Any questions.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D008DB7-1052-4118-B4D0-A68482100963}" type="slidenum">
              <a:rPr lang="en-US" smtClean="0"/>
              <a:pPr/>
              <a:t>10</a:t>
            </a:fld>
            <a:endParaRPr lang="en-US" dirty="0"/>
          </a:p>
        </p:txBody>
      </p:sp>
    </p:spTree>
    <p:extLst>
      <p:ext uri="{BB962C8B-B14F-4D97-AF65-F5344CB8AC3E}">
        <p14:creationId xmlns:p14="http://schemas.microsoft.com/office/powerpoint/2010/main" val="1670377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rgbClr val="EF652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517" y="304801"/>
            <a:ext cx="11599483" cy="1470025"/>
          </a:xfrm>
        </p:spPr>
        <p:txBody>
          <a:bodyPr/>
          <a:lstStyle>
            <a:lvl1pPr algn="l">
              <a:defRPr b="1">
                <a:solidFill>
                  <a:srgbClr val="7030A0"/>
                </a:solidFill>
                <a:latin typeface="Franklin Gothic Medium" panose="020B0603020102020204" pitchFamily="34"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368800" y="4114803"/>
            <a:ext cx="7620000" cy="1260365"/>
          </a:xfrm>
        </p:spPr>
        <p:txBody>
          <a:bodyPr anchor="ctr"/>
          <a:lstStyle>
            <a:lvl1pPr marL="0" indent="0" algn="r">
              <a:buNone/>
              <a:defRPr b="0">
                <a:solidFill>
                  <a:schemeClr val="bg1"/>
                </a:solidFill>
                <a:latin typeface="Franklin Gothic Medium" panose="020B06030201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a:t>
            </a:r>
            <a:br>
              <a:rPr lang="en-US" dirty="0" smtClean="0"/>
            </a:br>
            <a:r>
              <a:rPr lang="en-US" dirty="0" smtClean="0"/>
              <a:t>subtitle style</a:t>
            </a:r>
            <a:endParaRPr lang="en-US" dirty="0"/>
          </a:p>
        </p:txBody>
      </p:sp>
      <p:sp>
        <p:nvSpPr>
          <p:cNvPr id="43" name="Rectangle 42"/>
          <p:cNvSpPr/>
          <p:nvPr/>
        </p:nvSpPr>
        <p:spPr>
          <a:xfrm flipH="1" flipV="1">
            <a:off x="9440" y="0"/>
            <a:ext cx="12200992" cy="182880"/>
          </a:xfrm>
          <a:prstGeom prst="rect">
            <a:avLst/>
          </a:prstGeom>
          <a:gradFill>
            <a:gsLst>
              <a:gs pos="0">
                <a:srgbClr val="EF6526"/>
              </a:gs>
              <a:gs pos="100000">
                <a:srgbClr val="EE212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0" name="Rectangle 19"/>
          <p:cNvSpPr/>
          <p:nvPr/>
        </p:nvSpPr>
        <p:spPr>
          <a:xfrm flipH="1" flipV="1">
            <a:off x="-13936" y="6692383"/>
            <a:ext cx="12200992" cy="182880"/>
          </a:xfrm>
          <a:prstGeom prst="rect">
            <a:avLst/>
          </a:prstGeom>
          <a:gradFill>
            <a:gsLst>
              <a:gs pos="0">
                <a:srgbClr val="EE212D"/>
              </a:gs>
              <a:gs pos="100000">
                <a:srgbClr val="EF652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00" y="5391491"/>
            <a:ext cx="3149600" cy="124070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44" y="1828800"/>
            <a:ext cx="11785600" cy="22479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7528" y="5717795"/>
            <a:ext cx="2488603" cy="914400"/>
          </a:xfrm>
          <a:prstGeom prst="rect">
            <a:avLst/>
          </a:prstGeom>
        </p:spPr>
      </p:pic>
    </p:spTree>
    <p:extLst>
      <p:ext uri="{BB962C8B-B14F-4D97-AF65-F5344CB8AC3E}">
        <p14:creationId xmlns:p14="http://schemas.microsoft.com/office/powerpoint/2010/main" val="314017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ubtitle Slide">
    <p:bg>
      <p:bgPr>
        <a:solidFill>
          <a:srgbClr val="EF6526"/>
        </a:solidFill>
        <a:effectLst/>
      </p:bgPr>
    </p:bg>
    <p:spTree>
      <p:nvGrpSpPr>
        <p:cNvPr id="1" name=""/>
        <p:cNvGrpSpPr/>
        <p:nvPr/>
      </p:nvGrpSpPr>
      <p:grpSpPr>
        <a:xfrm>
          <a:off x="0" y="0"/>
          <a:ext cx="0" cy="0"/>
          <a:chOff x="0" y="0"/>
          <a:chExt cx="0" cy="0"/>
        </a:xfrm>
      </p:grpSpPr>
      <p:sp>
        <p:nvSpPr>
          <p:cNvPr id="17" name="Rectangle 16"/>
          <p:cNvSpPr/>
          <p:nvPr/>
        </p:nvSpPr>
        <p:spPr>
          <a:xfrm flipH="1" flipV="1">
            <a:off x="-2248" y="0"/>
            <a:ext cx="12200992" cy="182880"/>
          </a:xfrm>
          <a:prstGeom prst="rect">
            <a:avLst/>
          </a:prstGeom>
          <a:gradFill>
            <a:gsLst>
              <a:gs pos="0">
                <a:srgbClr val="EF6526"/>
              </a:gs>
              <a:gs pos="100000">
                <a:srgbClr val="EE212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Rectangle 17"/>
          <p:cNvSpPr/>
          <p:nvPr/>
        </p:nvSpPr>
        <p:spPr>
          <a:xfrm flipH="1" flipV="1">
            <a:off x="-2248" y="6692383"/>
            <a:ext cx="12200992" cy="182880"/>
          </a:xfrm>
          <a:prstGeom prst="rect">
            <a:avLst/>
          </a:prstGeom>
          <a:gradFill>
            <a:gsLst>
              <a:gs pos="0">
                <a:srgbClr val="EE212D"/>
              </a:gs>
              <a:gs pos="100000">
                <a:srgbClr val="EF652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00" y="5391491"/>
            <a:ext cx="3149600" cy="1240707"/>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3715" y="609603"/>
            <a:ext cx="8549068" cy="1630587"/>
          </a:xfrm>
          <a:prstGeom prst="rect">
            <a:avLst/>
          </a:prstGeom>
        </p:spPr>
      </p:pic>
      <p:sp>
        <p:nvSpPr>
          <p:cNvPr id="22" name="Title 1"/>
          <p:cNvSpPr>
            <a:spLocks noGrp="1"/>
          </p:cNvSpPr>
          <p:nvPr>
            <p:ph type="ctrTitle"/>
          </p:nvPr>
        </p:nvSpPr>
        <p:spPr>
          <a:xfrm>
            <a:off x="298508" y="2514603"/>
            <a:ext cx="11599483" cy="1470025"/>
          </a:xfrm>
        </p:spPr>
        <p:txBody>
          <a:bodyPr/>
          <a:lstStyle>
            <a:lvl1pPr>
              <a:defRPr>
                <a:solidFill>
                  <a:srgbClr val="69358C"/>
                </a:solidFill>
              </a:defRPr>
            </a:lvl1pPr>
          </a:lstStyle>
          <a:p>
            <a:r>
              <a:rPr lang="en-US" smtClean="0"/>
              <a:t>Click to edit Master title style</a:t>
            </a:r>
            <a:endParaRPr lang="en-US" dirty="0"/>
          </a:p>
        </p:txBody>
      </p:sp>
      <p:sp>
        <p:nvSpPr>
          <p:cNvPr id="23" name="Subtitle 2"/>
          <p:cNvSpPr>
            <a:spLocks noGrp="1"/>
          </p:cNvSpPr>
          <p:nvPr>
            <p:ph type="subTitle" idx="1"/>
          </p:nvPr>
        </p:nvSpPr>
        <p:spPr>
          <a:xfrm>
            <a:off x="28454" y="4131126"/>
            <a:ext cx="12139593" cy="1260365"/>
          </a:xfrm>
        </p:spPr>
        <p:txBody>
          <a:bodyPr/>
          <a:lstStyle>
            <a:lvl1pPr algn="ctr">
              <a:defRPr>
                <a:solidFill>
                  <a:schemeClr val="tx1"/>
                </a:solidFill>
              </a:defRPr>
            </a:lvl1pPr>
          </a:lstStyle>
          <a:p>
            <a:r>
              <a:rPr lang="en-US" smtClean="0"/>
              <a:t>Click to edit Master subtitle style</a:t>
            </a:r>
            <a:endParaRPr lang="en-US"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7528" y="5667493"/>
            <a:ext cx="2488603" cy="914400"/>
          </a:xfrm>
          <a:prstGeom prst="rect">
            <a:avLst/>
          </a:prstGeom>
        </p:spPr>
      </p:pic>
    </p:spTree>
    <p:extLst>
      <p:ext uri="{BB962C8B-B14F-4D97-AF65-F5344CB8AC3E}">
        <p14:creationId xmlns:p14="http://schemas.microsoft.com/office/powerpoint/2010/main" val="1255121980"/>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05" y="1464881"/>
            <a:ext cx="11582643" cy="5105400"/>
          </a:xfrm>
        </p:spPr>
        <p:txBody>
          <a:bodyPr>
            <a:normAutofit/>
          </a:bodyPr>
          <a:lstStyle>
            <a:lvl1pPr marL="0" indent="0">
              <a:buFontTx/>
              <a:buNone/>
              <a:defRPr sz="2400" b="1">
                <a:solidFill>
                  <a:srgbClr val="69358C"/>
                </a:solidFill>
              </a:defRPr>
            </a:lvl1pPr>
            <a:lvl2pPr marL="557213" indent="-214313">
              <a:buClr>
                <a:srgbClr val="13A64E"/>
              </a:buClr>
              <a:buFont typeface="Wingdings" panose="05000000000000000000" pitchFamily="2" charset="2"/>
              <a:buChar char="§"/>
              <a:defRPr sz="2250"/>
            </a:lvl2pPr>
            <a:lvl3pPr>
              <a:buClr>
                <a:srgbClr val="13A64E"/>
              </a:buClr>
              <a:defRPr sz="2250"/>
            </a:lvl3pPr>
            <a:lvl4pPr marL="1200150" indent="-171450">
              <a:buClr>
                <a:srgbClr val="13A64E"/>
              </a:buClr>
              <a:buFont typeface="Wingdings" panose="05000000000000000000" pitchFamily="2" charset="2"/>
              <a:buChar char="§"/>
              <a:defRPr sz="2250"/>
            </a:lvl4pPr>
            <a:lvl5pPr marL="1543050" indent="-171450">
              <a:buFont typeface="Arial" panose="020B0604020202020204" pitchFamily="34" charset="0"/>
              <a:buChar char="•"/>
              <a:defRPr sz="22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239657" y="38100"/>
            <a:ext cx="11241145" cy="1181100"/>
          </a:xfrm>
        </p:spPr>
        <p:txBody>
          <a:bodyPr>
            <a:normAutofit/>
          </a:bodyPr>
          <a:lstStyle>
            <a:lvl1pPr>
              <a:defRPr sz="3000">
                <a:solidFill>
                  <a:schemeClr val="bg1"/>
                </a:solidFill>
                <a:latin typeface="Franklin Gothic Medium" panose="020B06030201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02839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76200"/>
            <a:ext cx="11480800" cy="1143000"/>
          </a:xfrm>
        </p:spPr>
        <p:txBody>
          <a:bodyPr>
            <a:normAutofit/>
          </a:bodyPr>
          <a:lstStyle>
            <a:lvl1pPr>
              <a:defRPr sz="3000">
                <a:solidFill>
                  <a:schemeClr val="bg1"/>
                </a:solidFill>
                <a:latin typeface="Franklin Gothic Medium" panose="020B060302010202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03201" y="1464882"/>
            <a:ext cx="5689601" cy="5088318"/>
          </a:xfrm>
        </p:spPr>
        <p:txBody>
          <a:bodyPr/>
          <a:lstStyle>
            <a:lvl1pPr marL="0" indent="0">
              <a:buNone/>
              <a:defRPr sz="2100" b="1">
                <a:latin typeface="Franklin Gothic Book" panose="020B0503020102020204" pitchFamily="34" charset="0"/>
              </a:defRPr>
            </a:lvl1pPr>
            <a:lvl2pPr marL="557213" indent="-214313">
              <a:buClr>
                <a:srgbClr val="13A64E"/>
              </a:buClr>
              <a:buFont typeface="Wingdings" panose="05000000000000000000" pitchFamily="2" charset="2"/>
              <a:buChar char="§"/>
              <a:defRPr sz="2100">
                <a:latin typeface="Franklin Gothic Book" panose="020B0503020102020204" pitchFamily="34" charset="0"/>
              </a:defRPr>
            </a:lvl2pPr>
            <a:lvl3pPr>
              <a:buClr>
                <a:srgbClr val="13A64E"/>
              </a:buClr>
              <a:defRPr sz="2100">
                <a:latin typeface="Franklin Gothic Book" panose="020B0503020102020204" pitchFamily="34" charset="0"/>
              </a:defRPr>
            </a:lvl3pPr>
            <a:lvl4pPr marL="1200150" indent="-171450">
              <a:buClr>
                <a:srgbClr val="13A64E"/>
              </a:buClr>
              <a:buFont typeface="Wingdings" panose="05000000000000000000" pitchFamily="2" charset="2"/>
              <a:buChar char="§"/>
              <a:defRPr sz="2100">
                <a:latin typeface="Franklin Gothic Book" panose="020B0503020102020204" pitchFamily="34" charset="0"/>
              </a:defRPr>
            </a:lvl4pPr>
            <a:lvl5pPr>
              <a:defRPr sz="2100">
                <a:latin typeface="Franklin Gothic Book" panose="020B0503020102020204" pitchFamily="34" charset="0"/>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994400" y="1464882"/>
            <a:ext cx="5791200" cy="5088318"/>
          </a:xfrm>
        </p:spPr>
        <p:txBody>
          <a:bodyPr/>
          <a:lstStyle>
            <a:lvl1pPr>
              <a:defRPr lang="en-US" sz="2100" b="1" kern="1200" dirty="0" smtClean="0">
                <a:solidFill>
                  <a:srgbClr val="69358C"/>
                </a:solidFill>
                <a:latin typeface="Franklin Gothic Book" panose="020B0503020102020204" pitchFamily="34" charset="0"/>
                <a:ea typeface="+mn-ea"/>
                <a:cs typeface="+mn-cs"/>
              </a:defRPr>
            </a:lvl1pPr>
            <a:lvl2pPr marL="685800" indent="-342900">
              <a:buFont typeface="Wingdings" panose="05000000000000000000" pitchFamily="2" charset="2"/>
              <a:buChar char="§"/>
              <a:defRPr lang="en-US" sz="2100" kern="1200" dirty="0" smtClean="0">
                <a:solidFill>
                  <a:schemeClr val="tx1"/>
                </a:solidFill>
                <a:latin typeface="Franklin Gothic Book" panose="020B0503020102020204" pitchFamily="34" charset="0"/>
                <a:ea typeface="+mn-ea"/>
                <a:cs typeface="+mn-cs"/>
              </a:defRPr>
            </a:lvl2pPr>
            <a:lvl3pPr marL="857250" indent="-171450">
              <a:defRPr lang="en-US" sz="2100" kern="1200" dirty="0" smtClean="0">
                <a:solidFill>
                  <a:schemeClr val="tx1"/>
                </a:solidFill>
                <a:latin typeface="Franklin Gothic Book" panose="020B0503020102020204" pitchFamily="34" charset="0"/>
                <a:ea typeface="+mn-ea"/>
                <a:cs typeface="+mn-cs"/>
              </a:defRPr>
            </a:lvl3pPr>
            <a:lvl4pPr marL="1200150" indent="-171450">
              <a:buFont typeface="Wingdings" panose="05000000000000000000" pitchFamily="2" charset="2"/>
              <a:buChar char="§"/>
              <a:defRPr lang="en-US" sz="2100" kern="1200" dirty="0" smtClean="0">
                <a:solidFill>
                  <a:schemeClr val="tx1"/>
                </a:solidFill>
                <a:latin typeface="Franklin Gothic Book" panose="020B0503020102020204" pitchFamily="34" charset="0"/>
                <a:ea typeface="+mn-ea"/>
                <a:cs typeface="+mn-cs"/>
              </a:defRPr>
            </a:lvl4pPr>
            <a:lvl5pPr>
              <a:defRPr sz="2100"/>
            </a:lvl5pPr>
            <a:lvl6pPr>
              <a:defRPr sz="1350"/>
            </a:lvl6pPr>
            <a:lvl7pPr>
              <a:defRPr sz="1350"/>
            </a:lvl7pPr>
            <a:lvl8pPr>
              <a:defRPr sz="1350"/>
            </a:lvl8pPr>
            <a:lvl9pPr>
              <a:defRPr sz="1350"/>
            </a:lvl9pPr>
          </a:lstStyle>
          <a:p>
            <a:pPr marL="0" lvl="0" indent="0" algn="l" defTabSz="685800" rtl="0" eaLnBrk="1" latinLnBrk="0" hangingPunct="1">
              <a:spcBef>
                <a:spcPct val="20000"/>
              </a:spcBef>
              <a:buFont typeface="Arial" panose="020B0604020202020204" pitchFamily="34" charset="0"/>
              <a:buNone/>
            </a:pPr>
            <a:r>
              <a:rPr lang="en-US" smtClean="0"/>
              <a:t>Click to edit Master text styles</a:t>
            </a:r>
          </a:p>
          <a:p>
            <a:pPr marL="0" lvl="1" indent="0" algn="l" defTabSz="685800" rtl="0" eaLnBrk="1" latinLnBrk="0" hangingPunct="1">
              <a:spcBef>
                <a:spcPct val="20000"/>
              </a:spcBef>
              <a:buFont typeface="Arial" panose="020B0604020202020204" pitchFamily="34" charset="0"/>
              <a:buNone/>
            </a:pPr>
            <a:r>
              <a:rPr lang="en-US" smtClean="0"/>
              <a:t>Second level</a:t>
            </a:r>
          </a:p>
          <a:p>
            <a:pPr marL="0" lvl="2" indent="0" algn="l" defTabSz="685800" rtl="0" eaLnBrk="1" latinLnBrk="0" hangingPunct="1">
              <a:spcBef>
                <a:spcPct val="20000"/>
              </a:spcBef>
              <a:buFont typeface="Arial" panose="020B0604020202020204" pitchFamily="34" charset="0"/>
              <a:buNone/>
            </a:pPr>
            <a:r>
              <a:rPr lang="en-US" smtClean="0"/>
              <a:t>Third level</a:t>
            </a:r>
          </a:p>
          <a:p>
            <a:pPr marL="0" lvl="3" indent="0" algn="l" defTabSz="685800" rtl="0" eaLnBrk="1" latinLnBrk="0" hangingPunct="1">
              <a:spcBef>
                <a:spcPct val="20000"/>
              </a:spcBef>
              <a:buFont typeface="Arial" panose="020B0604020202020204" pitchFamily="34" charset="0"/>
              <a:buNone/>
            </a:pPr>
            <a:r>
              <a:rPr lang="en-US" smtClean="0"/>
              <a:t>Fourth level</a:t>
            </a:r>
          </a:p>
        </p:txBody>
      </p:sp>
    </p:spTree>
    <p:extLst>
      <p:ext uri="{BB962C8B-B14F-4D97-AF65-F5344CB8AC3E}">
        <p14:creationId xmlns:p14="http://schemas.microsoft.com/office/powerpoint/2010/main" val="26591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89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601" y="98667"/>
            <a:ext cx="12268820" cy="1373442"/>
          </a:xfrm>
          <a:prstGeom prst="rect">
            <a:avLst/>
          </a:prstGeom>
        </p:spPr>
      </p:pic>
      <p:sp>
        <p:nvSpPr>
          <p:cNvPr id="2" name="Title Placeholder 1"/>
          <p:cNvSpPr>
            <a:spLocks noGrp="1"/>
          </p:cNvSpPr>
          <p:nvPr>
            <p:ph type="title"/>
          </p:nvPr>
        </p:nvSpPr>
        <p:spPr>
          <a:xfrm>
            <a:off x="203200" y="0"/>
            <a:ext cx="11480800" cy="12192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4801" y="1464882"/>
            <a:ext cx="11480801" cy="50121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p:nvSpPr>
        <p:spPr>
          <a:xfrm flipH="1" flipV="1">
            <a:off x="-32602" y="0"/>
            <a:ext cx="12268820" cy="182880"/>
          </a:xfrm>
          <a:prstGeom prst="rect">
            <a:avLst/>
          </a:prstGeom>
          <a:gradFill>
            <a:gsLst>
              <a:gs pos="0">
                <a:srgbClr val="EF6526"/>
              </a:gs>
              <a:gs pos="100000">
                <a:srgbClr val="EE212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p:cNvSpPr/>
          <p:nvPr/>
        </p:nvSpPr>
        <p:spPr>
          <a:xfrm flipH="1" flipV="1">
            <a:off x="-13936" y="6627115"/>
            <a:ext cx="12200992" cy="248151"/>
          </a:xfrm>
          <a:prstGeom prst="rect">
            <a:avLst/>
          </a:prstGeom>
          <a:gradFill>
            <a:gsLst>
              <a:gs pos="0">
                <a:srgbClr val="EE212D"/>
              </a:gs>
              <a:gs pos="100000">
                <a:srgbClr val="EF652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2051" name="Picture 3" descr="Collective_Impact_Logo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379202" y="5962350"/>
            <a:ext cx="540807" cy="59848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30060" y="6096002"/>
            <a:ext cx="547541" cy="415989"/>
          </a:xfrm>
          <a:prstGeom prst="rect">
            <a:avLst/>
          </a:prstGeom>
        </p:spPr>
      </p:pic>
    </p:spTree>
    <p:extLst>
      <p:ext uri="{BB962C8B-B14F-4D97-AF65-F5344CB8AC3E}">
        <p14:creationId xmlns:p14="http://schemas.microsoft.com/office/powerpoint/2010/main" val="4332693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9" r:id="rId5"/>
  </p:sldLayoutIdLst>
  <p:txStyles>
    <p:titleStyle>
      <a:lvl1pPr algn="ctr" defTabSz="685800" rtl="0" eaLnBrk="1" latinLnBrk="0" hangingPunct="1">
        <a:spcBef>
          <a:spcPct val="0"/>
        </a:spcBef>
        <a:buNone/>
        <a:defRPr sz="3000" kern="1200">
          <a:solidFill>
            <a:schemeClr val="bg1"/>
          </a:solidFill>
          <a:latin typeface="Franklin Gothic Medium" panose="020B0603020102020204" pitchFamily="34" charset="0"/>
          <a:ea typeface="+mj-ea"/>
          <a:cs typeface="+mj-cs"/>
        </a:defRPr>
      </a:lvl1pPr>
    </p:titleStyle>
    <p:bodyStyle>
      <a:lvl1pPr marL="0" indent="0" algn="l" defTabSz="685800" rtl="0" eaLnBrk="1" latinLnBrk="0" hangingPunct="1">
        <a:spcBef>
          <a:spcPct val="20000"/>
        </a:spcBef>
        <a:spcAft>
          <a:spcPts val="600"/>
        </a:spcAft>
        <a:buFont typeface="Arial" panose="020B0604020202020204" pitchFamily="34" charset="0"/>
        <a:buNone/>
        <a:defRPr sz="2400" b="1" kern="1200">
          <a:solidFill>
            <a:srgbClr val="7030A0"/>
          </a:solidFill>
          <a:latin typeface="Franklin Gothic Book" panose="020B0503020102020204" pitchFamily="34" charset="0"/>
          <a:ea typeface="+mn-ea"/>
          <a:cs typeface="+mn-cs"/>
        </a:defRPr>
      </a:lvl1pPr>
      <a:lvl2pPr marL="557213" indent="-214313" algn="l" defTabSz="685800" rtl="0" eaLnBrk="1" latinLnBrk="0" hangingPunct="1">
        <a:spcBef>
          <a:spcPct val="20000"/>
        </a:spcBef>
        <a:spcAft>
          <a:spcPts val="600"/>
        </a:spcAft>
        <a:buClr>
          <a:srgbClr val="13A64E"/>
        </a:buClr>
        <a:buFont typeface="Wingdings" panose="05000000000000000000" pitchFamily="2" charset="2"/>
        <a:buChar char="§"/>
        <a:defRPr sz="2250" kern="1200">
          <a:solidFill>
            <a:schemeClr val="tx1"/>
          </a:solidFill>
          <a:latin typeface="Franklin Gothic Book" panose="020B0503020102020204" pitchFamily="34" charset="0"/>
          <a:ea typeface="+mn-ea"/>
          <a:cs typeface="+mn-cs"/>
        </a:defRPr>
      </a:lvl2pPr>
      <a:lvl3pPr marL="857250" indent="-171450" algn="l" defTabSz="685800" rtl="0" eaLnBrk="1" latinLnBrk="0" hangingPunct="1">
        <a:spcBef>
          <a:spcPct val="20000"/>
        </a:spcBef>
        <a:spcAft>
          <a:spcPts val="600"/>
        </a:spcAft>
        <a:buClr>
          <a:srgbClr val="13A64E"/>
        </a:buClr>
        <a:buFont typeface="Arial" panose="020B0604020202020204" pitchFamily="34" charset="0"/>
        <a:buChar char="•"/>
        <a:defRPr sz="2250" kern="1200">
          <a:solidFill>
            <a:schemeClr val="tx1"/>
          </a:solidFill>
          <a:latin typeface="Franklin Gothic Book" panose="020B0503020102020204" pitchFamily="34" charset="0"/>
          <a:ea typeface="+mn-ea"/>
          <a:cs typeface="+mn-cs"/>
        </a:defRPr>
      </a:lvl3pPr>
      <a:lvl4pPr marL="1200150" indent="-171450" algn="l" defTabSz="685800" rtl="0" eaLnBrk="1" latinLnBrk="0" hangingPunct="1">
        <a:spcBef>
          <a:spcPct val="20000"/>
        </a:spcBef>
        <a:spcAft>
          <a:spcPts val="600"/>
        </a:spcAft>
        <a:buClr>
          <a:srgbClr val="13A64E"/>
        </a:buClr>
        <a:buFont typeface="Wingdings" panose="05000000000000000000" pitchFamily="2" charset="2"/>
        <a:buChar char="§"/>
        <a:defRPr sz="2250" kern="1200">
          <a:solidFill>
            <a:schemeClr val="tx1"/>
          </a:solidFill>
          <a:latin typeface="Franklin Gothic Book" panose="020B0503020102020204" pitchFamily="34" charset="0"/>
          <a:ea typeface="+mn-ea"/>
          <a:cs typeface="+mn-cs"/>
        </a:defRPr>
      </a:lvl4pPr>
      <a:lvl5pPr marL="1543050" indent="-171450" algn="l" defTabSz="685800" rtl="0" eaLnBrk="1" latinLnBrk="0" hangingPunct="1">
        <a:spcBef>
          <a:spcPct val="20000"/>
        </a:spcBef>
        <a:spcAft>
          <a:spcPts val="600"/>
        </a:spcAft>
        <a:buClr>
          <a:srgbClr val="13A64E"/>
        </a:buClr>
        <a:buFont typeface="Arial" panose="020B0604020202020204" pitchFamily="34" charset="0"/>
        <a:buChar char="•"/>
        <a:defRPr sz="2250" kern="1200">
          <a:solidFill>
            <a:schemeClr val="tx1"/>
          </a:solidFill>
          <a:latin typeface="Franklin Gothic Book" panose="020B0503020102020204" pitchFamily="34" charset="0"/>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“Live” CI-PLN</a:t>
            </a:r>
            <a:endParaRPr lang="en-US" dirty="0"/>
          </a:p>
        </p:txBody>
      </p:sp>
      <p:sp>
        <p:nvSpPr>
          <p:cNvPr id="3" name="Subtitle 2"/>
          <p:cNvSpPr>
            <a:spLocks noGrp="1"/>
          </p:cNvSpPr>
          <p:nvPr>
            <p:ph type="subTitle" idx="1"/>
          </p:nvPr>
        </p:nvSpPr>
        <p:spPr/>
        <p:txBody>
          <a:bodyPr>
            <a:normAutofit/>
          </a:bodyPr>
          <a:lstStyle/>
          <a:p>
            <a:r>
              <a:rPr lang="en-US" dirty="0" smtClean="0"/>
              <a:t>Healthy Start Convention</a:t>
            </a:r>
          </a:p>
          <a:p>
            <a:r>
              <a:rPr lang="en-US" dirty="0" smtClean="0"/>
              <a:t>November 16, 2015 </a:t>
            </a:r>
            <a:endParaRPr lang="en-US" dirty="0"/>
          </a:p>
        </p:txBody>
      </p:sp>
    </p:spTree>
    <p:extLst>
      <p:ext uri="{BB962C8B-B14F-4D97-AF65-F5344CB8AC3E}">
        <p14:creationId xmlns:p14="http://schemas.microsoft.com/office/powerpoint/2010/main" val="1499585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CAN/CI Action Plan for: Community Involvement</a:t>
            </a:r>
            <a:endParaRPr lang="en-US" dirty="0"/>
          </a:p>
        </p:txBody>
      </p:sp>
      <p:sp>
        <p:nvSpPr>
          <p:cNvPr id="6" name="Content Placeholder 5"/>
          <p:cNvSpPr>
            <a:spLocks noGrp="1"/>
          </p:cNvSpPr>
          <p:nvPr>
            <p:ph idx="1"/>
          </p:nvPr>
        </p:nvSpPr>
        <p:spPr/>
        <p:txBody>
          <a:bodyPr/>
          <a:lstStyle/>
          <a:p>
            <a:endParaRPr lang="en-US" dirty="0"/>
          </a:p>
        </p:txBody>
      </p:sp>
      <p:graphicFrame>
        <p:nvGraphicFramePr>
          <p:cNvPr id="7" name="Object 6" descr="phases of collective impact"/>
          <p:cNvGraphicFramePr>
            <a:graphicFrameLocks noChangeAspect="1"/>
          </p:cNvGraphicFramePr>
          <p:nvPr>
            <p:extLst>
              <p:ext uri="{D42A27DB-BD31-4B8C-83A1-F6EECF244321}">
                <p14:modId xmlns:p14="http://schemas.microsoft.com/office/powerpoint/2010/main" val="1402909943"/>
              </p:ext>
            </p:extLst>
          </p:nvPr>
        </p:nvGraphicFramePr>
        <p:xfrm>
          <a:off x="1792705" y="0"/>
          <a:ext cx="10572417" cy="7329989"/>
        </p:xfrm>
        <a:graphic>
          <a:graphicData uri="http://schemas.openxmlformats.org/presentationml/2006/ole">
            <mc:AlternateContent xmlns:mc="http://schemas.openxmlformats.org/markup-compatibility/2006">
              <mc:Choice xmlns:v="urn:schemas-microsoft-com:vml" Requires="v">
                <p:oleObj spid="_x0000_s4119" name="Document" r:id="rId5" imgW="9194364" imgH="6739011" progId="Word.Document.12">
                  <p:embed/>
                </p:oleObj>
              </mc:Choice>
              <mc:Fallback>
                <p:oleObj name="Document" r:id="rId5" imgW="9194364" imgH="6739011" progId="Word.Document.12">
                  <p:embed/>
                  <p:pic>
                    <p:nvPicPr>
                      <p:cNvPr id="0" name=""/>
                      <p:cNvPicPr/>
                      <p:nvPr/>
                    </p:nvPicPr>
                    <p:blipFill>
                      <a:blip r:embed="rId6"/>
                      <a:stretch>
                        <a:fillRect/>
                      </a:stretch>
                    </p:blipFill>
                    <p:spPr>
                      <a:xfrm>
                        <a:off x="1792705" y="0"/>
                        <a:ext cx="10572417" cy="7329989"/>
                      </a:xfrm>
                      <a:prstGeom prst="rect">
                        <a:avLst/>
                      </a:prstGeom>
                      <a:solidFill>
                        <a:schemeClr val="bg1"/>
                      </a:solidFill>
                    </p:spPr>
                  </p:pic>
                </p:oleObj>
              </mc:Fallback>
            </mc:AlternateContent>
          </a:graphicData>
        </a:graphic>
      </p:graphicFrame>
      <p:sp>
        <p:nvSpPr>
          <p:cNvPr id="8" name="Right Arrow 7" descr="right arrow pointing at key elements"/>
          <p:cNvSpPr/>
          <p:nvPr/>
        </p:nvSpPr>
        <p:spPr>
          <a:xfrm>
            <a:off x="1816206" y="3170520"/>
            <a:ext cx="2485120" cy="697831"/>
          </a:xfrm>
          <a:prstGeom prst="right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descr="right arrow pointing out CAN/CI initiative's current phase"/>
          <p:cNvSpPr/>
          <p:nvPr/>
        </p:nvSpPr>
        <p:spPr>
          <a:xfrm>
            <a:off x="504764" y="4535760"/>
            <a:ext cx="1311442" cy="469231"/>
          </a:xfrm>
          <a:prstGeom prst="right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descr="right arrow pointing at Why did you select this phase?"/>
          <p:cNvSpPr/>
          <p:nvPr/>
        </p:nvSpPr>
        <p:spPr>
          <a:xfrm>
            <a:off x="2977025" y="4446524"/>
            <a:ext cx="1311442" cy="469231"/>
          </a:xfrm>
          <a:prstGeom prst="right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Arrow 11" descr="Right arrow pointing at Activities to Reach 12 Month Goal"/>
          <p:cNvSpPr/>
          <p:nvPr/>
        </p:nvSpPr>
        <p:spPr>
          <a:xfrm>
            <a:off x="481263" y="5374069"/>
            <a:ext cx="1311442" cy="469231"/>
          </a:xfrm>
          <a:prstGeom prst="right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own Arrow 12" descr="Down arrow pointing out Who's Responsible"/>
          <p:cNvSpPr/>
          <p:nvPr/>
        </p:nvSpPr>
        <p:spPr>
          <a:xfrm>
            <a:off x="8073188" y="4567953"/>
            <a:ext cx="385011" cy="806116"/>
          </a:xfrm>
          <a:prstGeom prst="down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own Arrow 13" descr="Down arrow pointing out By Why"/>
          <p:cNvSpPr/>
          <p:nvPr/>
        </p:nvSpPr>
        <p:spPr>
          <a:xfrm>
            <a:off x="9490909" y="4567953"/>
            <a:ext cx="385011" cy="806116"/>
          </a:xfrm>
          <a:prstGeom prst="down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own Arrow 14" descr="Down arrow pointing at How"/>
          <p:cNvSpPr/>
          <p:nvPr/>
        </p:nvSpPr>
        <p:spPr>
          <a:xfrm>
            <a:off x="10928681" y="4567953"/>
            <a:ext cx="385011" cy="806116"/>
          </a:xfrm>
          <a:prstGeom prst="down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Arrow 20" descr="Right arrow: CAN/CI Initiative's 12 month Goal for this component"/>
          <p:cNvSpPr/>
          <p:nvPr/>
        </p:nvSpPr>
        <p:spPr>
          <a:xfrm>
            <a:off x="504764" y="5016057"/>
            <a:ext cx="1311442" cy="403058"/>
          </a:xfrm>
          <a:prstGeom prst="right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6477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21"/>
                                        </p:tgtEl>
                                      </p:cBhvr>
                                    </p:animEffect>
                                    <p:set>
                                      <p:cBhvr>
                                        <p:cTn id="42" dur="1" fill="hold">
                                          <p:stCondLst>
                                            <p:cond delay="499"/>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12"/>
                                        </p:tgtEl>
                                      </p:cBhvr>
                                    </p:animEffect>
                                    <p:set>
                                      <p:cBhvr>
                                        <p:cTn id="52" dur="1" fill="hold">
                                          <p:stCondLst>
                                            <p:cond delay="4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13"/>
                                        </p:tgtEl>
                                      </p:cBhvr>
                                    </p:animEffect>
                                    <p:set>
                                      <p:cBhvr>
                                        <p:cTn id="62" dur="1" fill="hold">
                                          <p:stCondLst>
                                            <p:cond delay="499"/>
                                          </p:stCondLst>
                                        </p:cTn>
                                        <p:tgtEl>
                                          <p:spTgt spid="1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14"/>
                                        </p:tgtEl>
                                      </p:cBhvr>
                                    </p:animEffect>
                                    <p:set>
                                      <p:cBhvr>
                                        <p:cTn id="72" dur="1" fill="hold">
                                          <p:stCondLst>
                                            <p:cond delay="499"/>
                                          </p:stCondLst>
                                        </p:cTn>
                                        <p:tgtEl>
                                          <p:spTgt spid="14"/>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5"/>
                                        </p:tgtEl>
                                      </p:cBhvr>
                                    </p:animEffect>
                                    <p:set>
                                      <p:cBhvr>
                                        <p:cTn id="8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2" grpId="0" animBg="1"/>
      <p:bldP spid="12" grpId="1" animBg="1"/>
      <p:bldP spid="13" grpId="0" animBg="1"/>
      <p:bldP spid="13" grpId="1" animBg="1"/>
      <p:bldP spid="14" grpId="0" animBg="1"/>
      <p:bldP spid="14" grpId="1" animBg="1"/>
      <p:bldP spid="15" grpId="0" animBg="1"/>
      <p:bldP spid="15" grpId="1" animBg="1"/>
      <p:bldP spid="21" grpId="0" animBg="1"/>
      <p:bldP spid="2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components of success"/>
          <p:cNvGraphicFramePr>
            <a:graphicFrameLocks noGrp="1"/>
          </p:cNvGraphicFramePr>
          <p:nvPr>
            <p:ph idx="1"/>
            <p:extLst>
              <p:ext uri="{D42A27DB-BD31-4B8C-83A1-F6EECF244321}">
                <p14:modId xmlns:p14="http://schemas.microsoft.com/office/powerpoint/2010/main" val="3299559482"/>
              </p:ext>
            </p:extLst>
          </p:nvPr>
        </p:nvGraphicFramePr>
        <p:xfrm>
          <a:off x="505326" y="397039"/>
          <a:ext cx="11504865" cy="6288586"/>
        </p:xfrm>
        <a:graphic>
          <a:graphicData uri="http://schemas.openxmlformats.org/drawingml/2006/table">
            <a:tbl>
              <a:tblPr firstRow="1" firstCol="1" bandRow="1"/>
              <a:tblGrid>
                <a:gridCol w="4093413"/>
                <a:gridCol w="3705726"/>
                <a:gridCol w="3705726"/>
              </a:tblGrid>
              <a:tr h="238612">
                <a:tc gridSpan="3">
                  <a:txBody>
                    <a:bodyPr/>
                    <a:lstStyle/>
                    <a:p>
                      <a:pPr marL="0" marR="0">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Component of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r>
              <a:tr h="212783">
                <a:tc>
                  <a:txBody>
                    <a:bodyPr/>
                    <a:lstStyle/>
                    <a:p>
                      <a:pPr marL="0" marR="0" algn="ctr">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Our strengths and achievements to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What are our current priorities?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What do we need to plan for next?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84301">
                <a:tc>
                  <a:txBody>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4301">
                <a:tc>
                  <a:txBody>
                    <a:bodyPr/>
                    <a:lstStyle/>
                    <a:p>
                      <a:pPr marL="0" marR="0" lvl="0" indent="0">
                        <a:lnSpc>
                          <a:spcPct val="107000"/>
                        </a:lnSpc>
                        <a:spcBef>
                          <a:spcPts val="0"/>
                        </a:spcBef>
                        <a:spcAft>
                          <a:spcPts val="0"/>
                        </a:spcAft>
                        <a:buFont typeface="+mj-lt"/>
                        <a:buNone/>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301">
                <a:tc>
                  <a:txBody>
                    <a:bodyPr/>
                    <a:lstStyle/>
                    <a:p>
                      <a:pPr marL="0" marR="0" lvl="0" indent="0">
                        <a:lnSpc>
                          <a:spcPct val="107000"/>
                        </a:lnSpc>
                        <a:spcBef>
                          <a:spcPts val="0"/>
                        </a:spcBef>
                        <a:spcAft>
                          <a:spcPts val="0"/>
                        </a:spcAft>
                        <a:buFont typeface="+mj-lt"/>
                        <a:buNone/>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3.</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301">
                <a:tc>
                  <a:txBody>
                    <a:bodyPr/>
                    <a:lstStyle/>
                    <a:p>
                      <a:pPr marL="0" marR="0" lvl="0" indent="0">
                        <a:lnSpc>
                          <a:spcPct val="107000"/>
                        </a:lnSpc>
                        <a:spcBef>
                          <a:spcPts val="0"/>
                        </a:spcBef>
                        <a:spcAft>
                          <a:spcPts val="0"/>
                        </a:spcAft>
                        <a:buFont typeface="+mj-lt"/>
                        <a:buNone/>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4.</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301">
                <a:tc>
                  <a:txBody>
                    <a:bodyPr/>
                    <a:lstStyle/>
                    <a:p>
                      <a:pPr marL="0" marR="0" lvl="0" indent="0">
                        <a:lnSpc>
                          <a:spcPct val="107000"/>
                        </a:lnSpc>
                        <a:spcBef>
                          <a:spcPts val="0"/>
                        </a:spcBef>
                        <a:spcAft>
                          <a:spcPts val="0"/>
                        </a:spcAft>
                        <a:buFont typeface="+mj-lt"/>
                        <a:buNone/>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5.</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301">
                <a:tc>
                  <a:txBody>
                    <a:bodyPr/>
                    <a:lstStyle/>
                    <a:p>
                      <a:pPr marL="0" marR="0" lvl="0" indent="0">
                        <a:lnSpc>
                          <a:spcPct val="107000"/>
                        </a:lnSpc>
                        <a:spcBef>
                          <a:spcPts val="0"/>
                        </a:spcBef>
                        <a:spcAft>
                          <a:spcPts val="0"/>
                        </a:spcAft>
                        <a:buFont typeface="+mj-lt"/>
                        <a:buNone/>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301">
                <a:tc>
                  <a:txBody>
                    <a:bodyPr/>
                    <a:lstStyle/>
                    <a:p>
                      <a:pPr marL="0" marR="0" lvl="0" indent="0">
                        <a:lnSpc>
                          <a:spcPct val="107000"/>
                        </a:lnSpc>
                        <a:spcBef>
                          <a:spcPts val="0"/>
                        </a:spcBef>
                        <a:spcAft>
                          <a:spcPts val="0"/>
                        </a:spcAft>
                        <a:buFont typeface="+mj-lt"/>
                        <a:buNone/>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212783">
                <a:tc>
                  <a:txBody>
                    <a:bodyPr/>
                    <a:lstStyle/>
                    <a:p>
                      <a:pPr marL="0" marR="0" algn="ctr">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What can we stop doing now?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What do we need to continue?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What new things need to be added?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433" marR="6043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r>
              <a:tr h="388284">
                <a:tc>
                  <a:txBody>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84">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84">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84">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84">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84">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84">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 </a:t>
                      </a:r>
                    </a:p>
                  </a:txBody>
                  <a:tcPr marL="60433" marR="6043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a:xfrm>
            <a:off x="505326" y="-455195"/>
            <a:ext cx="11241145" cy="1181100"/>
          </a:xfrm>
        </p:spPr>
        <p:txBody>
          <a:bodyPr>
            <a:normAutofit/>
          </a:bodyPr>
          <a:lstStyle/>
          <a:p>
            <a:pPr algn="l"/>
            <a:r>
              <a:rPr lang="en-US" sz="2800" b="1" dirty="0"/>
              <a:t>Supplemental Tool:  Assessing Our Progress</a:t>
            </a:r>
            <a:endParaRPr lang="en-US" sz="2800" dirty="0"/>
          </a:p>
        </p:txBody>
      </p:sp>
      <p:sp>
        <p:nvSpPr>
          <p:cNvPr id="5" name="Left Arrow 4" descr="Left arrow pointing out Components of Success"/>
          <p:cNvSpPr/>
          <p:nvPr/>
        </p:nvSpPr>
        <p:spPr>
          <a:xfrm>
            <a:off x="2935705" y="340895"/>
            <a:ext cx="1756611" cy="385010"/>
          </a:xfrm>
          <a:prstGeom prst="leftArrow">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3584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8147" y="1910050"/>
            <a:ext cx="11639132" cy="1314414"/>
          </a:xfrm>
        </p:spPr>
        <p:txBody>
          <a:bodyPr>
            <a:normAutofit/>
          </a:bodyPr>
          <a:lstStyle/>
          <a:p>
            <a:pPr marL="342900" indent="-342900">
              <a:buFont typeface="Arial" panose="020B0604020202020204" pitchFamily="34" charset="0"/>
              <a:buChar char="•"/>
            </a:pPr>
            <a:r>
              <a:rPr lang="en-US" sz="3600" dirty="0" smtClean="0"/>
              <a:t>Community Involvement</a:t>
            </a:r>
          </a:p>
          <a:p>
            <a:pPr marL="900113" lvl="1" indent="-342900">
              <a:buFont typeface="Arial" panose="020B0604020202020204" pitchFamily="34" charset="0"/>
              <a:buChar char="•"/>
            </a:pPr>
            <a:r>
              <a:rPr lang="en-US" sz="2800" dirty="0" smtClean="0"/>
              <a:t>Discuss your CAN/CI Initiative’s current phase and why. </a:t>
            </a:r>
            <a:r>
              <a:rPr lang="en-US" sz="2400" b="1" dirty="0" smtClean="0">
                <a:solidFill>
                  <a:srgbClr val="00B050"/>
                </a:solidFill>
              </a:rPr>
              <a:t>(5 Minutes)</a:t>
            </a:r>
          </a:p>
        </p:txBody>
      </p:sp>
      <p:sp>
        <p:nvSpPr>
          <p:cNvPr id="3" name="Title 2"/>
          <p:cNvSpPr>
            <a:spLocks noGrp="1"/>
          </p:cNvSpPr>
          <p:nvPr>
            <p:ph type="title"/>
          </p:nvPr>
        </p:nvSpPr>
        <p:spPr/>
        <p:txBody>
          <a:bodyPr>
            <a:normAutofit/>
          </a:bodyPr>
          <a:lstStyle/>
          <a:p>
            <a:r>
              <a:rPr lang="en-US" sz="4400" dirty="0" smtClean="0"/>
              <a:t>Team Activity</a:t>
            </a:r>
            <a:endParaRPr lang="en-US" sz="4400" dirty="0"/>
          </a:p>
        </p:txBody>
      </p:sp>
      <p:sp>
        <p:nvSpPr>
          <p:cNvPr id="4" name="Content Placeholder 1"/>
          <p:cNvSpPr txBox="1">
            <a:spLocks/>
          </p:cNvSpPr>
          <p:nvPr/>
        </p:nvSpPr>
        <p:spPr>
          <a:xfrm>
            <a:off x="278147" y="3224464"/>
            <a:ext cx="11530848" cy="2069431"/>
          </a:xfrm>
          <a:prstGeom prst="rect">
            <a:avLst/>
          </a:prstGeom>
        </p:spPr>
        <p:txBody>
          <a:bodyPr vert="horz" lIns="91440" tIns="45720" rIns="91440" bIns="45720" rtlCol="0">
            <a:normAutofit lnSpcReduction="10000"/>
          </a:bodyPr>
          <a:lstStyle>
            <a:lvl1pPr marL="0" indent="0" algn="l" defTabSz="685800" rtl="0" eaLnBrk="1" latinLnBrk="0" hangingPunct="1">
              <a:spcBef>
                <a:spcPct val="20000"/>
              </a:spcBef>
              <a:spcAft>
                <a:spcPts val="600"/>
              </a:spcAft>
              <a:buFontTx/>
              <a:buNone/>
              <a:defRPr sz="2400" b="1" kern="1200">
                <a:solidFill>
                  <a:srgbClr val="69358C"/>
                </a:solidFill>
                <a:latin typeface="Franklin Gothic Book" panose="020B0503020102020204" pitchFamily="34" charset="0"/>
                <a:ea typeface="+mn-ea"/>
                <a:cs typeface="+mn-cs"/>
              </a:defRPr>
            </a:lvl1pPr>
            <a:lvl2pPr marL="557213" indent="-214313" algn="l" defTabSz="685800" rtl="0" eaLnBrk="1" latinLnBrk="0" hangingPunct="1">
              <a:spcBef>
                <a:spcPct val="20000"/>
              </a:spcBef>
              <a:spcAft>
                <a:spcPts val="600"/>
              </a:spcAft>
              <a:buClr>
                <a:srgbClr val="13A64E"/>
              </a:buClr>
              <a:buFont typeface="Wingdings" panose="05000000000000000000" pitchFamily="2" charset="2"/>
              <a:buChar char="§"/>
              <a:defRPr sz="2250" kern="1200">
                <a:solidFill>
                  <a:schemeClr val="tx1"/>
                </a:solidFill>
                <a:latin typeface="Franklin Gothic Book" panose="020B0503020102020204" pitchFamily="34" charset="0"/>
                <a:ea typeface="+mn-ea"/>
                <a:cs typeface="+mn-cs"/>
              </a:defRPr>
            </a:lvl2pPr>
            <a:lvl3pPr marL="857250" indent="-171450" algn="l" defTabSz="685800" rtl="0" eaLnBrk="1" latinLnBrk="0" hangingPunct="1">
              <a:spcBef>
                <a:spcPct val="20000"/>
              </a:spcBef>
              <a:spcAft>
                <a:spcPts val="600"/>
              </a:spcAft>
              <a:buClr>
                <a:srgbClr val="13A64E"/>
              </a:buClr>
              <a:buFont typeface="Arial" panose="020B0604020202020204" pitchFamily="34" charset="0"/>
              <a:buChar char="•"/>
              <a:defRPr sz="2250" kern="1200">
                <a:solidFill>
                  <a:schemeClr val="tx1"/>
                </a:solidFill>
                <a:latin typeface="Franklin Gothic Book" panose="020B0503020102020204" pitchFamily="34" charset="0"/>
                <a:ea typeface="+mn-ea"/>
                <a:cs typeface="+mn-cs"/>
              </a:defRPr>
            </a:lvl3pPr>
            <a:lvl4pPr marL="1200150" indent="-171450" algn="l" defTabSz="685800" rtl="0" eaLnBrk="1" latinLnBrk="0" hangingPunct="1">
              <a:spcBef>
                <a:spcPct val="20000"/>
              </a:spcBef>
              <a:spcAft>
                <a:spcPts val="600"/>
              </a:spcAft>
              <a:buClr>
                <a:srgbClr val="13A64E"/>
              </a:buClr>
              <a:buFont typeface="Wingdings" panose="05000000000000000000" pitchFamily="2" charset="2"/>
              <a:buChar char="§"/>
              <a:defRPr sz="2250" kern="1200">
                <a:solidFill>
                  <a:schemeClr val="tx1"/>
                </a:solidFill>
                <a:latin typeface="Franklin Gothic Book" panose="020B0503020102020204" pitchFamily="34" charset="0"/>
                <a:ea typeface="+mn-ea"/>
                <a:cs typeface="+mn-cs"/>
              </a:defRPr>
            </a:lvl4pPr>
            <a:lvl5pPr marL="1543050" indent="-171450" algn="l" defTabSz="685800" rtl="0" eaLnBrk="1" latinLnBrk="0" hangingPunct="1">
              <a:spcBef>
                <a:spcPct val="20000"/>
              </a:spcBef>
              <a:spcAft>
                <a:spcPts val="600"/>
              </a:spcAft>
              <a:buClr>
                <a:srgbClr val="13A64E"/>
              </a:buClr>
              <a:buFont typeface="Arial" panose="020B0604020202020204" pitchFamily="34" charset="0"/>
              <a:buChar char="•"/>
              <a:defRPr sz="2250" kern="1200">
                <a:solidFill>
                  <a:schemeClr val="tx1"/>
                </a:solidFill>
                <a:latin typeface="Franklin Gothic Book" panose="020B0503020102020204" pitchFamily="34" charset="0"/>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900113" lvl="1" indent="-342900">
              <a:buFont typeface="Arial" panose="020B0604020202020204" pitchFamily="34" charset="0"/>
              <a:buChar char="•"/>
            </a:pPr>
            <a:r>
              <a:rPr lang="en-US" sz="2800" dirty="0" smtClean="0"/>
              <a:t>Discuss potential 12 month goals related to community involvement? </a:t>
            </a:r>
            <a:endParaRPr lang="en-US" sz="2400" dirty="0" smtClean="0"/>
          </a:p>
          <a:p>
            <a:pPr marL="900113" lvl="1" indent="-342900">
              <a:buFont typeface="Arial" panose="020B0604020202020204" pitchFamily="34" charset="0"/>
              <a:buChar char="•"/>
            </a:pPr>
            <a:r>
              <a:rPr lang="en-US" sz="2800" dirty="0"/>
              <a:t>Discuss potential activities that will support the CAN/CI Initiative in addressing 12 month </a:t>
            </a:r>
            <a:r>
              <a:rPr lang="en-US" sz="2800" dirty="0" smtClean="0"/>
              <a:t>goal?</a:t>
            </a:r>
          </a:p>
          <a:p>
            <a:pPr lvl="1" indent="0" algn="ctr">
              <a:buNone/>
            </a:pPr>
            <a:r>
              <a:rPr lang="en-US" sz="2800" b="1" dirty="0" smtClean="0">
                <a:solidFill>
                  <a:srgbClr val="00B050"/>
                </a:solidFill>
              </a:rPr>
              <a:t>10 Minutes</a:t>
            </a:r>
            <a:endParaRPr lang="en-US" sz="2800" b="1" dirty="0">
              <a:solidFill>
                <a:srgbClr val="00B050"/>
              </a:solidFill>
            </a:endParaRPr>
          </a:p>
          <a:p>
            <a:pPr marL="900113" lvl="1" indent="-342900">
              <a:buFont typeface="Arial" panose="020B0604020202020204" pitchFamily="34" charset="0"/>
              <a:buChar char="•"/>
            </a:pPr>
            <a:endParaRPr lang="en-US" sz="2400" dirty="0" smtClean="0"/>
          </a:p>
          <a:p>
            <a:pPr lvl="1" indent="0">
              <a:buNone/>
            </a:pPr>
            <a:endParaRPr lang="en-US" dirty="0" smtClean="0"/>
          </a:p>
          <a:p>
            <a:pPr marL="900113"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289368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9657" y="1752600"/>
            <a:ext cx="11582643" cy="5105400"/>
          </a:xfrm>
        </p:spPr>
        <p:txBody>
          <a:bodyPr/>
          <a:lstStyle/>
          <a:p>
            <a:r>
              <a:rPr lang="en-US" sz="2800" dirty="0" smtClean="0"/>
              <a:t>Community Involvement</a:t>
            </a:r>
          </a:p>
          <a:p>
            <a:pPr marL="900113" lvl="1" indent="-342900">
              <a:buFont typeface="Arial" panose="020B0604020202020204" pitchFamily="34" charset="0"/>
              <a:buChar char="•"/>
            </a:pPr>
            <a:r>
              <a:rPr lang="en-US" sz="2800" dirty="0" smtClean="0"/>
              <a:t>Share with other teams highlights and potential activities that your team discussed </a:t>
            </a:r>
          </a:p>
          <a:p>
            <a:pPr marL="900113" lvl="1" indent="-342900">
              <a:buFont typeface="Arial" panose="020B0604020202020204" pitchFamily="34" charset="0"/>
              <a:buChar char="•"/>
            </a:pPr>
            <a:r>
              <a:rPr lang="en-US" sz="2800" dirty="0" smtClean="0"/>
              <a:t>Using newsprint at the tables document 3 to 4 activities that rose to the surface during your group discussions.</a:t>
            </a:r>
          </a:p>
          <a:p>
            <a:pPr lvl="1" indent="0" algn="ctr">
              <a:buNone/>
            </a:pPr>
            <a:r>
              <a:rPr lang="en-US" sz="2800" b="1" dirty="0" smtClean="0">
                <a:solidFill>
                  <a:srgbClr val="00B050"/>
                </a:solidFill>
              </a:rPr>
              <a:t>15 minutes</a:t>
            </a:r>
            <a:endParaRPr lang="en-US" sz="2800" b="1" dirty="0">
              <a:solidFill>
                <a:srgbClr val="00B050"/>
              </a:solidFill>
            </a:endParaRPr>
          </a:p>
        </p:txBody>
      </p:sp>
      <p:sp>
        <p:nvSpPr>
          <p:cNvPr id="3" name="Title 2"/>
          <p:cNvSpPr>
            <a:spLocks noGrp="1"/>
          </p:cNvSpPr>
          <p:nvPr>
            <p:ph type="title"/>
          </p:nvPr>
        </p:nvSpPr>
        <p:spPr/>
        <p:txBody>
          <a:bodyPr>
            <a:normAutofit/>
          </a:bodyPr>
          <a:lstStyle/>
          <a:p>
            <a:r>
              <a:rPr lang="en-US" sz="4400" dirty="0" smtClean="0"/>
              <a:t>Group Activity</a:t>
            </a:r>
            <a:endParaRPr lang="en-US" sz="4400" dirty="0"/>
          </a:p>
        </p:txBody>
      </p:sp>
    </p:spTree>
    <p:extLst>
      <p:ext uri="{BB962C8B-B14F-4D97-AF65-F5344CB8AC3E}">
        <p14:creationId xmlns:p14="http://schemas.microsoft.com/office/powerpoint/2010/main" val="4062878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Action Network – Action Plan Template</a:t>
            </a:r>
            <a:endParaRPr lang="en-US" dirty="0"/>
          </a:p>
        </p:txBody>
      </p:sp>
      <p:sp>
        <p:nvSpPr>
          <p:cNvPr id="3" name="Subtitle 2"/>
          <p:cNvSpPr>
            <a:spLocks noGrp="1"/>
          </p:cNvSpPr>
          <p:nvPr>
            <p:ph type="subTitle" idx="1"/>
          </p:nvPr>
        </p:nvSpPr>
        <p:spPr/>
        <p:txBody>
          <a:bodyPr/>
          <a:lstStyle/>
          <a:p>
            <a:r>
              <a:rPr lang="en-US" dirty="0" smtClean="0"/>
              <a:t>Optional Planning Template/Tool</a:t>
            </a:r>
            <a:endParaRPr lang="en-US" dirty="0"/>
          </a:p>
        </p:txBody>
      </p:sp>
    </p:spTree>
    <p:extLst>
      <p:ext uri="{BB962C8B-B14F-4D97-AF65-F5344CB8AC3E}">
        <p14:creationId xmlns:p14="http://schemas.microsoft.com/office/powerpoint/2010/main" val="1559145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9657" y="1478787"/>
            <a:ext cx="11582643" cy="5105400"/>
          </a:xfrm>
        </p:spPr>
        <p:txBody>
          <a:bodyPr>
            <a:normAutofit/>
          </a:bodyPr>
          <a:lstStyle/>
          <a:p>
            <a:pPr marL="457200" indent="-457200">
              <a:buFont typeface="Arial" panose="020B0604020202020204" pitchFamily="34" charset="0"/>
              <a:buChar char="•"/>
            </a:pPr>
            <a:r>
              <a:rPr lang="en-US" sz="2800" dirty="0" smtClean="0">
                <a:solidFill>
                  <a:srgbClr val="00B050"/>
                </a:solidFill>
              </a:rPr>
              <a:t>Template is optional</a:t>
            </a:r>
          </a:p>
          <a:p>
            <a:pPr marL="457200" indent="-457200">
              <a:buFont typeface="Arial" panose="020B0604020202020204" pitchFamily="34" charset="0"/>
              <a:buChar char="•"/>
            </a:pPr>
            <a:r>
              <a:rPr lang="en-US" sz="2800" dirty="0" smtClean="0"/>
              <a:t>Purpose is to consider progress to date and plan for the next 12 months </a:t>
            </a:r>
          </a:p>
          <a:p>
            <a:pPr marL="457200" indent="-457200">
              <a:buFont typeface="Arial" panose="020B0604020202020204" pitchFamily="34" charset="0"/>
              <a:buChar char="•"/>
            </a:pPr>
            <a:r>
              <a:rPr lang="en-US" sz="2800" dirty="0" smtClean="0">
                <a:solidFill>
                  <a:srgbClr val="00B050"/>
                </a:solidFill>
              </a:rPr>
              <a:t>Organize and think through your CAN/CI efforts </a:t>
            </a:r>
          </a:p>
          <a:p>
            <a:pPr marL="457200" indent="-457200">
              <a:buFont typeface="Arial" panose="020B0604020202020204" pitchFamily="34" charset="0"/>
              <a:buChar char="•"/>
            </a:pPr>
            <a:r>
              <a:rPr lang="en-US" sz="2800" dirty="0" smtClean="0"/>
              <a:t>With the help of Tamarack, the CI-PLN Co-Facilitators adapted FSG’s Phases of Collective Impact document and then used that as a frame for the template</a:t>
            </a:r>
          </a:p>
          <a:p>
            <a:pPr marL="457200" indent="-457200">
              <a:buFont typeface="Arial" panose="020B0604020202020204" pitchFamily="34" charset="0"/>
              <a:buChar char="•"/>
            </a:pPr>
            <a:r>
              <a:rPr lang="en-US" sz="2800" dirty="0" smtClean="0">
                <a:solidFill>
                  <a:srgbClr val="00B050"/>
                </a:solidFill>
              </a:rPr>
              <a:t>We are interested in hearing your feedback and suggestions as you use the template. Just as CI is adaptive, so is the template </a:t>
            </a:r>
          </a:p>
          <a:p>
            <a:pPr marL="457200" indent="-457200">
              <a:buFont typeface="Arial" panose="020B0604020202020204" pitchFamily="34" charset="0"/>
              <a:buChar char="•"/>
            </a:pPr>
            <a:r>
              <a:rPr lang="en-US" sz="2800" dirty="0" smtClean="0"/>
              <a:t>Communicating your CI Journey</a:t>
            </a:r>
          </a:p>
        </p:txBody>
      </p:sp>
      <p:sp>
        <p:nvSpPr>
          <p:cNvPr id="3" name="Title 2"/>
          <p:cNvSpPr>
            <a:spLocks noGrp="1"/>
          </p:cNvSpPr>
          <p:nvPr>
            <p:ph type="title"/>
          </p:nvPr>
        </p:nvSpPr>
        <p:spPr/>
        <p:txBody>
          <a:bodyPr>
            <a:normAutofit/>
          </a:bodyPr>
          <a:lstStyle/>
          <a:p>
            <a:r>
              <a:rPr lang="en-US" sz="4000" dirty="0" smtClean="0"/>
              <a:t>About the CAN Action Plan Template/Tool</a:t>
            </a:r>
            <a:endParaRPr lang="en-US" sz="4000" dirty="0"/>
          </a:p>
        </p:txBody>
      </p:sp>
    </p:spTree>
    <p:extLst>
      <p:ext uri="{BB962C8B-B14F-4D97-AF65-F5344CB8AC3E}">
        <p14:creationId xmlns:p14="http://schemas.microsoft.com/office/powerpoint/2010/main" val="1261781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1372" y="-194512"/>
            <a:ext cx="11241145" cy="1181100"/>
          </a:xfrm>
        </p:spPr>
        <p:txBody>
          <a:bodyPr/>
          <a:lstStyle/>
          <a:p>
            <a:pPr algn="l"/>
            <a:r>
              <a:rPr lang="en-US" dirty="0" smtClean="0"/>
              <a:t>FSG’s Phases with Tamarack’s Additions</a:t>
            </a:r>
            <a:endParaRPr lang="en-US" dirty="0"/>
          </a:p>
        </p:txBody>
      </p:sp>
      <p:pic>
        <p:nvPicPr>
          <p:cNvPr id="4" name="Content Placeholder 3" descr="The phases of Collective Impact graphic"/>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31372" y="854243"/>
            <a:ext cx="10410844" cy="5855368"/>
          </a:xfrm>
          <a:prstGeom prst="rect">
            <a:avLst/>
          </a:prstGeom>
        </p:spPr>
      </p:pic>
    </p:spTree>
    <p:extLst>
      <p:ext uri="{BB962C8B-B14F-4D97-AF65-F5344CB8AC3E}">
        <p14:creationId xmlns:p14="http://schemas.microsoft.com/office/powerpoint/2010/main" val="701239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657" y="38100"/>
            <a:ext cx="11241145" cy="610293"/>
          </a:xfrm>
        </p:spPr>
        <p:txBody>
          <a:bodyPr>
            <a:normAutofit/>
          </a:bodyPr>
          <a:lstStyle/>
          <a:p>
            <a:r>
              <a:rPr lang="en-US" sz="3200" b="1" dirty="0">
                <a:latin typeface="Calibri" panose="020F0502020204030204" pitchFamily="34" charset="0"/>
                <a:ea typeface="Calibri" panose="020F0502020204030204" pitchFamily="34" charset="0"/>
                <a:cs typeface="Times New Roman" panose="02020603050405020304" pitchFamily="18" charset="0"/>
              </a:rPr>
              <a:t>The Phases of Collective </a:t>
            </a:r>
            <a:r>
              <a:rPr lang="en-US" sz="3200" b="1" dirty="0" smtClean="0">
                <a:latin typeface="Calibri" panose="020F0502020204030204" pitchFamily="34" charset="0"/>
                <a:ea typeface="Calibri" panose="020F0502020204030204" pitchFamily="34" charset="0"/>
                <a:cs typeface="Times New Roman" panose="02020603050405020304" pitchFamily="18" charset="0"/>
              </a:rPr>
              <a:t>Impact</a:t>
            </a:r>
            <a:endParaRPr lang="en-US" dirty="0"/>
          </a:p>
        </p:txBody>
      </p:sp>
      <p:graphicFrame>
        <p:nvGraphicFramePr>
          <p:cNvPr id="7" name="Content Placeholder 6" descr="Phases of collective impact"/>
          <p:cNvGraphicFramePr>
            <a:graphicFrameLocks noGrp="1"/>
          </p:cNvGraphicFramePr>
          <p:nvPr>
            <p:ph idx="1"/>
            <p:extLst>
              <p:ext uri="{D42A27DB-BD31-4B8C-83A1-F6EECF244321}">
                <p14:modId xmlns:p14="http://schemas.microsoft.com/office/powerpoint/2010/main" val="2775002890"/>
              </p:ext>
            </p:extLst>
          </p:nvPr>
        </p:nvGraphicFramePr>
        <p:xfrm>
          <a:off x="256282" y="661351"/>
          <a:ext cx="10287006" cy="6196649"/>
        </p:xfrm>
        <a:graphic>
          <a:graphicData uri="http://schemas.openxmlformats.org/drawingml/2006/table">
            <a:tbl>
              <a:tblPr firstRow="1" firstCol="1" bandRow="1"/>
              <a:tblGrid>
                <a:gridCol w="1461729"/>
                <a:gridCol w="1461729"/>
                <a:gridCol w="1949333"/>
                <a:gridCol w="1732441"/>
                <a:gridCol w="1877033"/>
                <a:gridCol w="1804741"/>
              </a:tblGrid>
              <a:tr h="557048">
                <a:tc rowSpan="4">
                  <a:txBody>
                    <a:bodyPr/>
                    <a:lstStyle/>
                    <a:p>
                      <a:pPr marL="0" marR="0" algn="ctr">
                        <a:lnSpc>
                          <a:spcPct val="107000"/>
                        </a:lnSpc>
                        <a:spcBef>
                          <a:spcPts val="0"/>
                        </a:spcBef>
                        <a:spcAft>
                          <a:spcPts val="0"/>
                        </a:spcAft>
                      </a:pPr>
                      <a:r>
                        <a:rPr lang="en-US"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Over-arching Actions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solidFill>
                  </a:tcPr>
                </a:tc>
                <a:tc rowSpan="4">
                  <a:txBody>
                    <a:bodyPr/>
                    <a:lstStyle/>
                    <a:p>
                      <a:pPr marL="0" marR="0" algn="ctr">
                        <a:lnSpc>
                          <a:spcPct val="107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Components of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Generate Ideas and Host Dialogues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Initiate 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Organize for Impact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5207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Sustain Action and Impact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03574">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Pre start-up </a:t>
                      </a: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Engagement and Exploration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0" algn="ctr">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Start up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From Idea  to Formation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Growth</a:t>
                      </a: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Experimentation and Growth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5207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Maturity</a:t>
                      </a: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Sustain and Renew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r>
              <a:tr h="648184">
                <a:tc vMerge="1">
                  <a:txBody>
                    <a:bodyPr/>
                    <a:lstStyle/>
                    <a:p>
                      <a:endParaRPr lang="en-US"/>
                    </a:p>
                  </a:txBody>
                  <a:tcPr/>
                </a:tc>
                <a:tc vMerge="1">
                  <a:txBody>
                    <a:bodyPr/>
                    <a:lstStyle/>
                    <a:p>
                      <a:endParaRPr lang="en-US"/>
                    </a:p>
                  </a:txBody>
                  <a:tcPr/>
                </a:tc>
                <a:tc gridSpan="2">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EARLY YEARS </a:t>
                      </a:r>
                    </a:p>
                    <a:p>
                      <a:pPr marL="0" marR="0" indent="0" algn="ctr" defTabSz="6858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What needs to happen?</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hMerge="1">
                  <a:txBody>
                    <a:bodyPr/>
                    <a:lstStyle/>
                    <a:p>
                      <a:endParaRPr lang="en-US"/>
                    </a:p>
                  </a:txBody>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MIDDLE YEARS</a:t>
                      </a:r>
                    </a:p>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How well is it working?</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5207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LATER YEARS </a:t>
                      </a:r>
                    </a:p>
                    <a:p>
                      <a:pPr marL="0" marR="5207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Question</a:t>
                      </a:r>
                      <a:r>
                        <a:rPr lang="en-US" sz="1200" i="1" dirty="0">
                          <a:effectLst/>
                          <a:latin typeface="Calibri" panose="020F0502020204030204" pitchFamily="34" charset="0"/>
                          <a:ea typeface="Calibri" panose="020F0502020204030204" pitchFamily="34" charset="0"/>
                          <a:cs typeface="Times New Roman" panose="02020603050405020304" pitchFamily="18" charset="0"/>
                        </a:rPr>
                        <a:t>: What difference are we 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5FCE4"/>
                    </a:solidFill>
                  </a:tcPr>
                </a:tc>
              </a:tr>
              <a:tr h="221314">
                <a:tc vMerge="1">
                  <a:txBody>
                    <a:bodyPr/>
                    <a:lstStyle/>
                    <a:p>
                      <a:endParaRPr lang="en-US"/>
                    </a:p>
                  </a:txBody>
                  <a:tcPr/>
                </a:tc>
                <a:tc vMerge="1">
                  <a:txBody>
                    <a:bodyPr/>
                    <a:lstStyle/>
                    <a:p>
                      <a:endParaRPr lang="en-US"/>
                    </a:p>
                  </a:txBody>
                  <a:tcPr/>
                </a:tc>
                <a:tc gridSpan="4">
                  <a:txBody>
                    <a:bodyPr/>
                    <a:lstStyle/>
                    <a:p>
                      <a:pPr marL="0" marR="52070" algn="ctr">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KEY ELEMENTS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80808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45796">
                <a:tc rowSpan="2">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Design, Implement and Lead your CI Initiative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Governance and Infrastructure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How decisions are made and responsibilities shared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Convene Community Stakeholders</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Identify champions and form cross-sector group</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Create infrastructure (backbone and processes)</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Facilitate, refine and renew</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45796">
                <a:tc vMerge="1">
                  <a:txBody>
                    <a:bodyPr/>
                    <a:lstStyle/>
                    <a:p>
                      <a:endParaRPr lang="en-US"/>
                    </a:p>
                  </a:txBody>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Strategic Planning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What are we trying to do and how: Our</a:t>
                      </a: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Theory of Change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Hold dialogue about issue, community context and available resources</a:t>
                      </a:r>
                    </a:p>
                    <a:p>
                      <a:pPr marL="457200" marR="0" algn="l">
                        <a:lnSpc>
                          <a:spcPct val="107000"/>
                        </a:lnSpc>
                        <a:spcBef>
                          <a:spcPts val="0"/>
                        </a:spcBef>
                        <a:spcAft>
                          <a:spcPts val="800"/>
                        </a:spcAft>
                      </a:pPr>
                      <a:r>
                        <a:rPr lang="en-US" sz="1350" dirty="0">
                          <a:solidFill>
                            <a:srgbClr val="7030A0"/>
                          </a:solidFill>
                          <a:effectLst/>
                          <a:latin typeface="Calibri" panose="020F0502020204030204" pitchFamily="34" charset="0"/>
                        </a:rPr>
                        <a:t> </a:t>
                      </a:r>
                      <a:endParaRPr lang="en-US" sz="1350" dirty="0">
                        <a:effectLst/>
                        <a:latin typeface="Calibri" panose="020F0502020204030204" pitchFamily="34"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Map the landscape and use data to make the case</a:t>
                      </a:r>
                    </a:p>
                    <a:p>
                      <a:pPr marL="457200" marR="0" algn="l">
                        <a:lnSpc>
                          <a:spcPct val="107000"/>
                        </a:lnSpc>
                        <a:spcBef>
                          <a:spcPts val="0"/>
                        </a:spcBef>
                        <a:spcAft>
                          <a:spcPts val="800"/>
                        </a:spcAft>
                      </a:pPr>
                      <a:r>
                        <a:rPr lang="en-US" sz="1350" dirty="0">
                          <a:solidFill>
                            <a:srgbClr val="7030A0"/>
                          </a:solidFill>
                          <a:effectLst/>
                          <a:latin typeface="Calibri" panose="020F0502020204030204" pitchFamily="34" charset="0"/>
                        </a:rPr>
                        <a:t> </a:t>
                      </a:r>
                      <a:endParaRPr lang="en-US" sz="1350" dirty="0">
                        <a:effectLst/>
                        <a:latin typeface="Calibri" panose="020F0502020204030204" pitchFamily="34"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Create common agenda (shared goals and strategy)</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Support implementation (alignment to goal and strategies)</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r>
              <a:tr h="845796">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Understand  Context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Community Involvement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Who is involved? Who else’s eyes need to be on this issue?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Facilitate community outreach specific to goal</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Facilitate community outreach</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Engage community and build public will</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Continue engagement and conduct advocacy</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r>
              <a:tr h="845796">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Assess Progress, Outcomes, Impact and Learning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Evaluation and Improvement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What are we learning and how are we changing culture, norms and systems?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Determine if there is consensus and urgency to move forward</a:t>
                      </a:r>
                    </a:p>
                    <a:p>
                      <a:pPr marL="0" marR="0" algn="ctr">
                        <a:lnSpc>
                          <a:spcPct val="107000"/>
                        </a:lnSpc>
                        <a:spcBef>
                          <a:spcPts val="0"/>
                        </a:spcBef>
                        <a:spcAft>
                          <a:spcPts val="0"/>
                        </a:spcAft>
                      </a:pPr>
                      <a:r>
                        <a:rPr lang="en-US" sz="135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Analyze baseline data to ID key issues and gaps</a:t>
                      </a:r>
                    </a:p>
                    <a:p>
                      <a:pPr marL="228600" marR="0" algn="l">
                        <a:lnSpc>
                          <a:spcPct val="107000"/>
                        </a:lnSpc>
                        <a:spcBef>
                          <a:spcPts val="0"/>
                        </a:spcBef>
                        <a:spcAft>
                          <a:spcPts val="800"/>
                        </a:spcAft>
                      </a:pPr>
                      <a:r>
                        <a:rPr lang="en-US" sz="1350" dirty="0">
                          <a:solidFill>
                            <a:srgbClr val="7030A0"/>
                          </a:solidFill>
                          <a:effectLst/>
                          <a:latin typeface="Calibri" panose="020F0502020204030204" pitchFamily="34" charset="0"/>
                        </a:rPr>
                        <a:t> </a:t>
                      </a:r>
                      <a:endParaRPr lang="en-US" sz="1350" dirty="0">
                        <a:effectLst/>
                        <a:latin typeface="Calibri" panose="020F0502020204030204" pitchFamily="34"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Establish shared metrics (indicators, measurement and approach)</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Collect, track and report progress (process to learn and improve) </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3894767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658" y="38100"/>
            <a:ext cx="10267630" cy="590550"/>
          </a:xfrm>
        </p:spPr>
        <p:txBody>
          <a:bodyPr/>
          <a:lstStyle/>
          <a:p>
            <a:r>
              <a:rPr lang="en-US" sz="3200" b="1" dirty="0">
                <a:latin typeface="Calibri" panose="020F0502020204030204" pitchFamily="34" charset="0"/>
                <a:ea typeface="Calibri" panose="020F0502020204030204" pitchFamily="34" charset="0"/>
                <a:cs typeface="Times New Roman" panose="02020603050405020304" pitchFamily="18" charset="0"/>
              </a:rPr>
              <a:t>The Phases of Collective </a:t>
            </a:r>
            <a:r>
              <a:rPr lang="en-US" sz="3200" b="1" dirty="0" smtClean="0">
                <a:latin typeface="Calibri" panose="020F0502020204030204" pitchFamily="34" charset="0"/>
                <a:ea typeface="Calibri" panose="020F0502020204030204" pitchFamily="34" charset="0"/>
                <a:cs typeface="Times New Roman" panose="02020603050405020304" pitchFamily="18" charset="0"/>
              </a:rPr>
              <a:t>Impact</a:t>
            </a:r>
            <a:endParaRPr lang="en-US" dirty="0"/>
          </a:p>
        </p:txBody>
      </p:sp>
      <p:graphicFrame>
        <p:nvGraphicFramePr>
          <p:cNvPr id="7" name="Content Placeholder 6" descr="phases of collective impact highlighting over-arching actions &amp; components of success"/>
          <p:cNvGraphicFramePr>
            <a:graphicFrameLocks noGrp="1"/>
          </p:cNvGraphicFramePr>
          <p:nvPr>
            <p:ph idx="1"/>
            <p:extLst>
              <p:ext uri="{D42A27DB-BD31-4B8C-83A1-F6EECF244321}">
                <p14:modId xmlns:p14="http://schemas.microsoft.com/office/powerpoint/2010/main" val="3420139047"/>
              </p:ext>
            </p:extLst>
          </p:nvPr>
        </p:nvGraphicFramePr>
        <p:xfrm>
          <a:off x="239657" y="628650"/>
          <a:ext cx="10287006" cy="6196649"/>
        </p:xfrm>
        <a:graphic>
          <a:graphicData uri="http://schemas.openxmlformats.org/drawingml/2006/table">
            <a:tbl>
              <a:tblPr firstRow="1" firstCol="1" bandRow="1"/>
              <a:tblGrid>
                <a:gridCol w="1461729"/>
                <a:gridCol w="1461729"/>
                <a:gridCol w="1949333"/>
                <a:gridCol w="1732441"/>
                <a:gridCol w="1877033"/>
                <a:gridCol w="1804741"/>
              </a:tblGrid>
              <a:tr h="557048">
                <a:tc rowSpan="4">
                  <a:txBody>
                    <a:bodyPr/>
                    <a:lstStyle/>
                    <a:p>
                      <a:pPr marL="0" marR="0" algn="ctr">
                        <a:lnSpc>
                          <a:spcPct val="107000"/>
                        </a:lnSpc>
                        <a:spcBef>
                          <a:spcPts val="0"/>
                        </a:spcBef>
                        <a:spcAft>
                          <a:spcPts val="0"/>
                        </a:spcAft>
                      </a:pPr>
                      <a:r>
                        <a:rPr lang="en-US"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Over-arching Actions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solidFill>
                  </a:tcPr>
                </a:tc>
                <a:tc rowSpan="4">
                  <a:txBody>
                    <a:bodyPr/>
                    <a:lstStyle/>
                    <a:p>
                      <a:pPr marL="0" marR="0" algn="ctr">
                        <a:lnSpc>
                          <a:spcPct val="107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Components of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Phase I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Generate Ideas and Host Dialogues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Phase II</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Initiate Action</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Phase III</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Organize for Impact</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52070" algn="ctr">
                        <a:lnSpc>
                          <a:spcPct val="107000"/>
                        </a:lnSpc>
                        <a:spcBef>
                          <a:spcPts val="0"/>
                        </a:spcBef>
                        <a:spcAft>
                          <a:spcPts val="0"/>
                        </a:spcAft>
                      </a:pPr>
                      <a:r>
                        <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Phase IV</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Sustain Action and Impact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503574">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Pre start-up </a:t>
                      </a:r>
                    </a:p>
                    <a:p>
                      <a:pPr marL="0" marR="0" algn="ctr">
                        <a:lnSpc>
                          <a:spcPct val="107000"/>
                        </a:lnSpc>
                        <a:spcBef>
                          <a:spcPts val="0"/>
                        </a:spcBef>
                        <a:spcAft>
                          <a:spcPts val="0"/>
                        </a:spcAft>
                      </a:pPr>
                      <a:r>
                        <a:rPr lang="en-US"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Focus: Engagement and Exploration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Start up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Focus: From Idea  to Formation</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Growth</a:t>
                      </a:r>
                    </a:p>
                    <a:p>
                      <a:pPr marL="0" marR="0" algn="ctr">
                        <a:lnSpc>
                          <a:spcPct val="107000"/>
                        </a:lnSpc>
                        <a:spcBef>
                          <a:spcPts val="0"/>
                        </a:spcBef>
                        <a:spcAft>
                          <a:spcPts val="0"/>
                        </a:spcAft>
                      </a:pPr>
                      <a:r>
                        <a:rPr lang="en-US"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Focus: Experimentation and Growth</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5207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Maturity</a:t>
                      </a:r>
                    </a:p>
                    <a:p>
                      <a:pPr marL="0" marR="0" algn="ctr">
                        <a:lnSpc>
                          <a:spcPct val="107000"/>
                        </a:lnSpc>
                        <a:spcBef>
                          <a:spcPts val="0"/>
                        </a:spcBef>
                        <a:spcAft>
                          <a:spcPts val="0"/>
                        </a:spcAft>
                      </a:pPr>
                      <a:r>
                        <a:rPr lang="en-US"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Focus: Sustain and Renew</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648184">
                <a:tc vMerge="1">
                  <a:txBody>
                    <a:bodyPr/>
                    <a:lstStyle/>
                    <a:p>
                      <a:endParaRPr lang="en-US"/>
                    </a:p>
                  </a:txBody>
                  <a:tcPr/>
                </a:tc>
                <a:tc vMerge="1">
                  <a:txBody>
                    <a:bodyPr/>
                    <a:lstStyle/>
                    <a:p>
                      <a:endParaRPr lang="en-US"/>
                    </a:p>
                  </a:txBody>
                  <a:tcPr/>
                </a:tc>
                <a:tc gridSpan="2">
                  <a:txBody>
                    <a:bodyPr/>
                    <a:lstStyle/>
                    <a:p>
                      <a:pPr marL="0" marR="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EARLY YEARS </a:t>
                      </a:r>
                    </a:p>
                    <a:p>
                      <a:pPr marL="0" marR="0" indent="0" algn="ctr" defTabSz="685800" rtl="0" eaLnBrk="1" fontAlgn="auto" latinLnBrk="0" hangingPunct="1">
                        <a:lnSpc>
                          <a:spcPct val="107000"/>
                        </a:lnSpc>
                        <a:spcBef>
                          <a:spcPts val="0"/>
                        </a:spcBef>
                        <a:spcAft>
                          <a:spcPts val="0"/>
                        </a:spcAft>
                        <a:buClrTx/>
                        <a:buSzTx/>
                        <a:buFontTx/>
                        <a:buNone/>
                        <a:tabLst/>
                        <a:defRPr/>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needs to happen?</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marL="0" marR="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MIDDLE YEARS</a:t>
                      </a:r>
                    </a:p>
                    <a:p>
                      <a:pPr marL="0" marR="0" algn="ctr">
                        <a:lnSpc>
                          <a:spcPct val="107000"/>
                        </a:lnSpc>
                        <a:spcBef>
                          <a:spcPts val="0"/>
                        </a:spcBef>
                        <a:spcAft>
                          <a:spcPts val="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well is it working?</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5207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LATER YEARS </a:t>
                      </a:r>
                    </a:p>
                    <a:p>
                      <a:pPr marL="0" marR="52070" algn="ctr">
                        <a:lnSpc>
                          <a:spcPct val="107000"/>
                        </a:lnSpc>
                        <a:spcBef>
                          <a:spcPts val="0"/>
                        </a:spcBef>
                        <a:spcAft>
                          <a:spcPts val="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Question</a:t>
                      </a:r>
                      <a:r>
                        <a:rPr lang="en-US" sz="1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What difference are we making?</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221314">
                <a:tc vMerge="1">
                  <a:txBody>
                    <a:bodyPr/>
                    <a:lstStyle/>
                    <a:p>
                      <a:endParaRPr lang="en-US"/>
                    </a:p>
                  </a:txBody>
                  <a:tcPr/>
                </a:tc>
                <a:tc vMerge="1">
                  <a:txBody>
                    <a:bodyPr/>
                    <a:lstStyle/>
                    <a:p>
                      <a:endParaRPr lang="en-US"/>
                    </a:p>
                  </a:txBody>
                  <a:tcPr/>
                </a:tc>
                <a:tc gridSpan="4">
                  <a:txBody>
                    <a:bodyPr/>
                    <a:lstStyle/>
                    <a:p>
                      <a:pPr marL="0" marR="52070" algn="ctr">
                        <a:lnSpc>
                          <a:spcPct val="107000"/>
                        </a:lnSpc>
                        <a:spcBef>
                          <a:spcPts val="0"/>
                        </a:spcBef>
                        <a:spcAft>
                          <a:spcPts val="0"/>
                        </a:spcAft>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ELEMENTS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45796">
                <a:tc rowSpan="2">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Design, Implement and Lead your CI Initiative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Governance and Infrastructure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How decisions are made and responsibilities shared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Convene Community Stakeholders</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Identify champions and form cross-sector group</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Create infrastructure (backbone and processes)</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Facilitate, refine and renew</a:t>
                      </a:r>
                    </a:p>
                  </a:txBody>
                  <a:tcPr marL="60337" marR="60337" marT="0" marB="0" anchor="ctr">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845796">
                <a:tc vMerge="1">
                  <a:txBody>
                    <a:bodyPr/>
                    <a:lstStyle/>
                    <a:p>
                      <a:endParaRPr lang="en-US"/>
                    </a:p>
                  </a:txBody>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Strategic Planning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What are we trying to do and how: Our</a:t>
                      </a: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Theory of Change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Hold dialogue about issue, community context and available resources</a:t>
                      </a:r>
                    </a:p>
                    <a:p>
                      <a:pPr marL="457200" marR="0" algn="l">
                        <a:lnSpc>
                          <a:spcPct val="107000"/>
                        </a:lnSpc>
                        <a:spcBef>
                          <a:spcPts val="0"/>
                        </a:spcBef>
                        <a:spcAft>
                          <a:spcPts val="800"/>
                        </a:spcAft>
                      </a:pPr>
                      <a:r>
                        <a:rPr lang="en-US" sz="1350" dirty="0">
                          <a:solidFill>
                            <a:schemeClr val="bg1"/>
                          </a:solidFill>
                          <a:effectLst/>
                          <a:latin typeface="Calibri" panose="020F0502020204030204" pitchFamily="34" charset="0"/>
                        </a:rPr>
                        <a:t>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Map the landscape and use data to make the case</a:t>
                      </a:r>
                    </a:p>
                    <a:p>
                      <a:pPr marL="457200" marR="0" algn="l">
                        <a:lnSpc>
                          <a:spcPct val="107000"/>
                        </a:lnSpc>
                        <a:spcBef>
                          <a:spcPts val="0"/>
                        </a:spcBef>
                        <a:spcAft>
                          <a:spcPts val="800"/>
                        </a:spcAft>
                      </a:pPr>
                      <a:r>
                        <a:rPr lang="en-US" sz="1350" dirty="0">
                          <a:solidFill>
                            <a:schemeClr val="bg1"/>
                          </a:solidFill>
                          <a:effectLst/>
                          <a:latin typeface="Calibri" panose="020F0502020204030204" pitchFamily="34" charset="0"/>
                        </a:rPr>
                        <a:t>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Create common agenda (shared goals and strategy)</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Support implementation (alignment to goal and strategies)</a:t>
                      </a:r>
                    </a:p>
                  </a:txBody>
                  <a:tcPr marL="60337" marR="60337" marT="0" marB="0" anchor="ctr">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845796">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Understand  Context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Community Involvement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Who is involved? Who else’s eyes need to be on this issue?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Facilitate community outreach specific to goal</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Facilitate community outreach</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Engage community and build public will</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Continue engagement and conduct advocacy</a:t>
                      </a:r>
                    </a:p>
                  </a:txBody>
                  <a:tcPr marL="60337" marR="60337" marT="0" marB="0" anchor="ctr">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845796">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Assess Progress, Outcomes, Impact and Learning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Evaluation and Improvement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What are we learning and how are we changing culture, norms and systems?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Determine if there is consensus and urgency to move forward</a:t>
                      </a:r>
                    </a:p>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Analyze baseline data to ID key issues and gaps</a:t>
                      </a:r>
                    </a:p>
                    <a:p>
                      <a:pPr marL="228600" marR="0" algn="l">
                        <a:lnSpc>
                          <a:spcPct val="107000"/>
                        </a:lnSpc>
                        <a:spcBef>
                          <a:spcPts val="0"/>
                        </a:spcBef>
                        <a:spcAft>
                          <a:spcPts val="800"/>
                        </a:spcAft>
                      </a:pPr>
                      <a:r>
                        <a:rPr lang="en-US" sz="1350" dirty="0">
                          <a:solidFill>
                            <a:schemeClr val="bg1"/>
                          </a:solidFill>
                          <a:effectLst/>
                          <a:latin typeface="Calibri" panose="020F0502020204030204" pitchFamily="34" charset="0"/>
                        </a:rPr>
                        <a:t>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Establish shared metrics (indicators, measurement and approach)</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Collect, track and report progress (process to learn and improve) </a:t>
                      </a:r>
                    </a:p>
                  </a:txBody>
                  <a:tcPr marL="60337" marR="60337" marT="0" marB="0" anchor="ctr">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
        <p:nvSpPr>
          <p:cNvPr id="4" name="Down Arrow 3" descr="down arrow pointing to over-arching actionss"/>
          <p:cNvSpPr/>
          <p:nvPr/>
        </p:nvSpPr>
        <p:spPr>
          <a:xfrm>
            <a:off x="806116" y="628650"/>
            <a:ext cx="397042" cy="806116"/>
          </a:xfrm>
          <a:prstGeom prst="down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descr="down arrow pointing at components of success"/>
          <p:cNvSpPr/>
          <p:nvPr/>
        </p:nvSpPr>
        <p:spPr>
          <a:xfrm>
            <a:off x="2245895" y="628650"/>
            <a:ext cx="397042" cy="806116"/>
          </a:xfrm>
          <a:prstGeom prst="downArrow">
            <a:avLst/>
          </a:prstGeom>
          <a:solidFill>
            <a:srgbClr val="00B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481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657" y="38100"/>
            <a:ext cx="10300881" cy="590550"/>
          </a:xfrm>
        </p:spPr>
        <p:txBody>
          <a:bodyPr/>
          <a:lstStyle/>
          <a:p>
            <a:r>
              <a:rPr lang="en-US" sz="3200" b="1" dirty="0">
                <a:latin typeface="Calibri" panose="020F0502020204030204" pitchFamily="34" charset="0"/>
                <a:ea typeface="Calibri" panose="020F0502020204030204" pitchFamily="34" charset="0"/>
                <a:cs typeface="Times New Roman" panose="02020603050405020304" pitchFamily="18" charset="0"/>
              </a:rPr>
              <a:t>The Phases of Collective </a:t>
            </a:r>
            <a:r>
              <a:rPr lang="en-US" sz="3200" b="1" dirty="0" smtClean="0">
                <a:latin typeface="Calibri" panose="020F0502020204030204" pitchFamily="34" charset="0"/>
                <a:ea typeface="Calibri" panose="020F0502020204030204" pitchFamily="34" charset="0"/>
                <a:cs typeface="Times New Roman" panose="02020603050405020304" pitchFamily="18" charset="0"/>
              </a:rPr>
              <a:t>Impact</a:t>
            </a:r>
            <a:endParaRPr lang="en-US" dirty="0"/>
          </a:p>
        </p:txBody>
      </p:sp>
      <p:graphicFrame>
        <p:nvGraphicFramePr>
          <p:cNvPr id="7" name="Content Placeholder 6" descr="Phases of collective impact - phases highlighted"/>
          <p:cNvGraphicFramePr>
            <a:graphicFrameLocks noGrp="1"/>
          </p:cNvGraphicFramePr>
          <p:nvPr>
            <p:ph idx="1"/>
            <p:extLst>
              <p:ext uri="{D42A27DB-BD31-4B8C-83A1-F6EECF244321}">
                <p14:modId xmlns:p14="http://schemas.microsoft.com/office/powerpoint/2010/main" val="3937995787"/>
              </p:ext>
            </p:extLst>
          </p:nvPr>
        </p:nvGraphicFramePr>
        <p:xfrm>
          <a:off x="272908" y="628650"/>
          <a:ext cx="10287006" cy="6196649"/>
        </p:xfrm>
        <a:graphic>
          <a:graphicData uri="http://schemas.openxmlformats.org/drawingml/2006/table">
            <a:tbl>
              <a:tblPr firstRow="1" firstCol="1" bandRow="1"/>
              <a:tblGrid>
                <a:gridCol w="1461729"/>
                <a:gridCol w="1461729"/>
                <a:gridCol w="1949333"/>
                <a:gridCol w="1732441"/>
                <a:gridCol w="1877033"/>
                <a:gridCol w="1804741"/>
              </a:tblGrid>
              <a:tr h="557048">
                <a:tc rowSpan="4">
                  <a:txBody>
                    <a:bodyPr/>
                    <a:lstStyle/>
                    <a:p>
                      <a:pPr marL="0" marR="0" algn="ctr">
                        <a:lnSpc>
                          <a:spcPct val="107000"/>
                        </a:lnSpc>
                        <a:spcBef>
                          <a:spcPts val="0"/>
                        </a:spcBef>
                        <a:spcAft>
                          <a:spcPts val="0"/>
                        </a:spcAft>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Over-arching Actions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4">
                  <a:txBody>
                    <a:bodyPr/>
                    <a:lstStyle/>
                    <a:p>
                      <a:pPr marL="0" marR="0" algn="ctr">
                        <a:lnSpc>
                          <a:spcPct val="107000"/>
                        </a:lnSpc>
                        <a:spcBef>
                          <a:spcPts val="0"/>
                        </a:spcBef>
                        <a:spcAft>
                          <a:spcPts val="0"/>
                        </a:spcAft>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Components of Success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Generate Ideas and Host Dialogues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Initiate 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Organize for Impact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5207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Sustain Action and Impact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03574">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Pre start-up </a:t>
                      </a: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Engagement and Exploration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0" algn="ctr">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Start up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From Idea  to Formation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Growth</a:t>
                      </a: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Experimentation and Growth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5207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Maturity</a:t>
                      </a: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Sustain and Renew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r>
              <a:tr h="648184">
                <a:tc vMerge="1">
                  <a:txBody>
                    <a:bodyPr/>
                    <a:lstStyle/>
                    <a:p>
                      <a:endParaRPr lang="en-US"/>
                    </a:p>
                  </a:txBody>
                  <a:tcPr/>
                </a:tc>
                <a:tc vMerge="1">
                  <a:txBody>
                    <a:bodyPr/>
                    <a:lstStyle/>
                    <a:p>
                      <a:endParaRPr lang="en-US"/>
                    </a:p>
                  </a:txBody>
                  <a:tcPr/>
                </a:tc>
                <a:tc gridSpan="2">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EARLY YEARS </a:t>
                      </a:r>
                    </a:p>
                    <a:p>
                      <a:pPr marL="0" marR="0" indent="0" algn="ctr" defTabSz="6858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What needs to happen?</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hMerge="1">
                  <a:txBody>
                    <a:bodyPr/>
                    <a:lstStyle/>
                    <a:p>
                      <a:endParaRPr lang="en-US"/>
                    </a:p>
                  </a:txBody>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MIDDLE YEARS</a:t>
                      </a:r>
                    </a:p>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How well is it working?</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5207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LATER YEARS </a:t>
                      </a:r>
                    </a:p>
                    <a:p>
                      <a:pPr marL="0" marR="5207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Question</a:t>
                      </a:r>
                      <a:r>
                        <a:rPr lang="en-US" sz="1200" i="1" dirty="0">
                          <a:effectLst/>
                          <a:latin typeface="Calibri" panose="020F0502020204030204" pitchFamily="34" charset="0"/>
                          <a:ea typeface="Calibri" panose="020F0502020204030204" pitchFamily="34" charset="0"/>
                          <a:cs typeface="Times New Roman" panose="02020603050405020304" pitchFamily="18" charset="0"/>
                        </a:rPr>
                        <a:t>: What difference are we 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5FCE4"/>
                    </a:solidFill>
                  </a:tcPr>
                </a:tc>
              </a:tr>
              <a:tr h="221314">
                <a:tc vMerge="1">
                  <a:txBody>
                    <a:bodyPr/>
                    <a:lstStyle/>
                    <a:p>
                      <a:endParaRPr lang="en-US"/>
                    </a:p>
                  </a:txBody>
                  <a:tcPr/>
                </a:tc>
                <a:tc vMerge="1">
                  <a:txBody>
                    <a:bodyPr/>
                    <a:lstStyle/>
                    <a:p>
                      <a:endParaRPr lang="en-US"/>
                    </a:p>
                  </a:txBody>
                  <a:tcPr/>
                </a:tc>
                <a:tc gridSpan="4">
                  <a:txBody>
                    <a:bodyPr/>
                    <a:lstStyle/>
                    <a:p>
                      <a:pPr marL="0" marR="52070" algn="ctr">
                        <a:lnSpc>
                          <a:spcPct val="107000"/>
                        </a:lnSpc>
                        <a:spcBef>
                          <a:spcPts val="0"/>
                        </a:spcBef>
                        <a:spcAft>
                          <a:spcPts val="0"/>
                        </a:spcAft>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ELEMENTS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45796">
                <a:tc rowSpan="2">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Design, Implement and Lead your CI Initiative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Governance and Infrastructure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decisions are made and responsibilities shared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Convene Community Stakeholders</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Identify champions and form cross-sector group</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Create infrastructure (backbone and processes)</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Facilitate, refine and renew</a:t>
                      </a:r>
                    </a:p>
                  </a:txBody>
                  <a:tcPr marL="60337" marR="60337" marT="0" marB="0" anchor="ctr">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845796">
                <a:tc vMerge="1">
                  <a:txBody>
                    <a:bodyPr/>
                    <a:lstStyle/>
                    <a:p>
                      <a:endParaRPr lang="en-US"/>
                    </a:p>
                  </a:txBody>
                  <a:tcPr/>
                </a:tc>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Strategic Planning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are we trying to do and how: Our</a:t>
                      </a: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Theory of Change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Hold dialogue about issue, community context and available resources</a:t>
                      </a:r>
                    </a:p>
                    <a:p>
                      <a:pPr marL="457200" marR="0" algn="l">
                        <a:lnSpc>
                          <a:spcPct val="107000"/>
                        </a:lnSpc>
                        <a:spcBef>
                          <a:spcPts val="0"/>
                        </a:spcBef>
                        <a:spcAft>
                          <a:spcPts val="800"/>
                        </a:spcAft>
                      </a:pPr>
                      <a:r>
                        <a:rPr lang="en-US" sz="1350" dirty="0">
                          <a:solidFill>
                            <a:schemeClr val="bg1"/>
                          </a:solidFill>
                          <a:effectLst/>
                          <a:latin typeface="Calibri" panose="020F0502020204030204" pitchFamily="34" charset="0"/>
                        </a:rPr>
                        <a:t>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Map the landscape and use data to make the case</a:t>
                      </a:r>
                    </a:p>
                    <a:p>
                      <a:pPr marL="457200" marR="0" algn="l">
                        <a:lnSpc>
                          <a:spcPct val="107000"/>
                        </a:lnSpc>
                        <a:spcBef>
                          <a:spcPts val="0"/>
                        </a:spcBef>
                        <a:spcAft>
                          <a:spcPts val="800"/>
                        </a:spcAft>
                      </a:pPr>
                      <a:r>
                        <a:rPr lang="en-US" sz="1350" dirty="0">
                          <a:solidFill>
                            <a:schemeClr val="bg1"/>
                          </a:solidFill>
                          <a:effectLst/>
                          <a:latin typeface="Calibri" panose="020F0502020204030204" pitchFamily="34" charset="0"/>
                        </a:rPr>
                        <a:t>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Create common agenda (shared goals and strategy)</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Support implementation (alignment to goal and strategies)</a:t>
                      </a:r>
                    </a:p>
                  </a:txBody>
                  <a:tcPr marL="60337" marR="60337" marT="0" marB="0" anchor="ctr">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845796">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Understand  Context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Community Involvement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Who is involved? Who else’s eyes need to be on this issue?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Facilitate community outreach specific to goal</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Facilitate community outreach</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Engage community and build public will</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Continue engagement and conduct advocacy</a:t>
                      </a:r>
                    </a:p>
                  </a:txBody>
                  <a:tcPr marL="60337" marR="60337" marT="0" marB="0" anchor="ctr">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845796">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Assess Progress, Outcomes, Impact and Learning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Evaluation and Improvement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are we learning and how are we changing culture, norms and systems?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Determine if there is consensus and urgency to move forward</a:t>
                      </a:r>
                    </a:p>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Analyze baseline data to ID key issues and gaps</a:t>
                      </a:r>
                    </a:p>
                    <a:p>
                      <a:pPr marL="228600" marR="0" algn="l">
                        <a:lnSpc>
                          <a:spcPct val="107000"/>
                        </a:lnSpc>
                        <a:spcBef>
                          <a:spcPts val="0"/>
                        </a:spcBef>
                        <a:spcAft>
                          <a:spcPts val="800"/>
                        </a:spcAft>
                      </a:pPr>
                      <a:r>
                        <a:rPr lang="en-US" sz="1350" dirty="0">
                          <a:solidFill>
                            <a:schemeClr val="bg1"/>
                          </a:solidFill>
                          <a:effectLst/>
                          <a:latin typeface="Calibri" panose="020F0502020204030204" pitchFamily="34" charset="0"/>
                        </a:rPr>
                        <a:t>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Establish shared metrics (indicators, measurement and approach)</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Collect, track and report progress (process to learn and improve) </a:t>
                      </a:r>
                    </a:p>
                  </a:txBody>
                  <a:tcPr marL="60337" marR="60337" marT="0" marB="0" anchor="ctr">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
        <p:nvSpPr>
          <p:cNvPr id="2" name="Right Arrow 1" descr="right arrow pointing at Phase 1"/>
          <p:cNvSpPr/>
          <p:nvPr/>
        </p:nvSpPr>
        <p:spPr>
          <a:xfrm>
            <a:off x="2558715" y="628650"/>
            <a:ext cx="854242" cy="312821"/>
          </a:xfrm>
          <a:prstGeom prst="rightArrow">
            <a:avLst/>
          </a:prstGeom>
          <a:solidFill>
            <a:srgbClr val="7030A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Arrow 4" descr="right arrow pointing at Pre-start up "/>
          <p:cNvSpPr/>
          <p:nvPr/>
        </p:nvSpPr>
        <p:spPr>
          <a:xfrm>
            <a:off x="2554705" y="1313449"/>
            <a:ext cx="854242" cy="312821"/>
          </a:xfrm>
          <a:prstGeom prst="rightArrow">
            <a:avLst/>
          </a:prstGeom>
          <a:solidFill>
            <a:srgbClr val="7030A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descr="Right arrow pointing at Early Years"/>
          <p:cNvSpPr/>
          <p:nvPr/>
        </p:nvSpPr>
        <p:spPr>
          <a:xfrm>
            <a:off x="2554705" y="1993230"/>
            <a:ext cx="854242" cy="312821"/>
          </a:xfrm>
          <a:prstGeom prst="rightArrow">
            <a:avLst/>
          </a:prstGeom>
          <a:solidFill>
            <a:srgbClr val="7030A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6642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P spid="5" grpId="1"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657" y="38100"/>
            <a:ext cx="10367383" cy="643544"/>
          </a:xfrm>
        </p:spPr>
        <p:txBody>
          <a:bodyPr/>
          <a:lstStyle/>
          <a:p>
            <a:r>
              <a:rPr lang="en-US" sz="3200" b="1" dirty="0">
                <a:latin typeface="Calibri" panose="020F0502020204030204" pitchFamily="34" charset="0"/>
                <a:ea typeface="Calibri" panose="020F0502020204030204" pitchFamily="34" charset="0"/>
                <a:cs typeface="Times New Roman" panose="02020603050405020304" pitchFamily="18" charset="0"/>
              </a:rPr>
              <a:t>The Phases of Collective </a:t>
            </a:r>
            <a:r>
              <a:rPr lang="en-US" sz="3200" b="1" dirty="0" smtClean="0">
                <a:latin typeface="Calibri" panose="020F0502020204030204" pitchFamily="34" charset="0"/>
                <a:ea typeface="Calibri" panose="020F0502020204030204" pitchFamily="34" charset="0"/>
                <a:cs typeface="Times New Roman" panose="02020603050405020304" pitchFamily="18" charset="0"/>
              </a:rPr>
              <a:t>Impact</a:t>
            </a:r>
            <a:endParaRPr lang="en-US" dirty="0"/>
          </a:p>
        </p:txBody>
      </p:sp>
      <p:graphicFrame>
        <p:nvGraphicFramePr>
          <p:cNvPr id="7" name="Content Placeholder 6" descr="phases of collective impact - key elements highlighted"/>
          <p:cNvGraphicFramePr>
            <a:graphicFrameLocks noGrp="1"/>
          </p:cNvGraphicFramePr>
          <p:nvPr>
            <p:ph idx="1"/>
            <p:extLst>
              <p:ext uri="{D42A27DB-BD31-4B8C-83A1-F6EECF244321}">
                <p14:modId xmlns:p14="http://schemas.microsoft.com/office/powerpoint/2010/main" val="1904105593"/>
              </p:ext>
            </p:extLst>
          </p:nvPr>
        </p:nvGraphicFramePr>
        <p:xfrm>
          <a:off x="289533" y="661351"/>
          <a:ext cx="10287006" cy="6196649"/>
        </p:xfrm>
        <a:graphic>
          <a:graphicData uri="http://schemas.openxmlformats.org/drawingml/2006/table">
            <a:tbl>
              <a:tblPr firstRow="1" firstCol="1" bandRow="1"/>
              <a:tblGrid>
                <a:gridCol w="1461729"/>
                <a:gridCol w="1461729"/>
                <a:gridCol w="1949333"/>
                <a:gridCol w="1732441"/>
                <a:gridCol w="1877033"/>
                <a:gridCol w="1804741"/>
              </a:tblGrid>
              <a:tr h="557048">
                <a:tc rowSpan="4">
                  <a:txBody>
                    <a:bodyPr/>
                    <a:lstStyle/>
                    <a:p>
                      <a:pPr marL="0" marR="0" algn="ctr">
                        <a:lnSpc>
                          <a:spcPct val="107000"/>
                        </a:lnSpc>
                        <a:spcBef>
                          <a:spcPts val="0"/>
                        </a:spcBef>
                        <a:spcAft>
                          <a:spcPts val="0"/>
                        </a:spcAft>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Over-arching Actions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4">
                  <a:txBody>
                    <a:bodyPr/>
                    <a:lstStyle/>
                    <a:p>
                      <a:pPr marL="0" marR="0" algn="ctr">
                        <a:lnSpc>
                          <a:spcPct val="107000"/>
                        </a:lnSpc>
                        <a:spcBef>
                          <a:spcPts val="0"/>
                        </a:spcBef>
                        <a:spcAft>
                          <a:spcPts val="0"/>
                        </a:spcAft>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Components of Success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Generate Ideas and Host Dialogues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Initiate 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Organize for Impact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5207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Sustain Action and Impact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503574">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Pre start-up </a:t>
                      </a:r>
                    </a:p>
                    <a:p>
                      <a:pPr marL="0" marR="0" algn="ctr">
                        <a:lnSpc>
                          <a:spcPct val="107000"/>
                        </a:lnSpc>
                        <a:spcBef>
                          <a:spcPts val="0"/>
                        </a:spcBef>
                        <a:spcAft>
                          <a:spcPts val="0"/>
                        </a:spcAft>
                      </a:pPr>
                      <a:r>
                        <a:rPr lang="en-US"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Focus: Engagement and Exploration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Start up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Focus: From Idea  to Formation</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Growth</a:t>
                      </a:r>
                    </a:p>
                    <a:p>
                      <a:pPr marL="0" marR="0" algn="ctr">
                        <a:lnSpc>
                          <a:spcPct val="107000"/>
                        </a:lnSpc>
                        <a:spcBef>
                          <a:spcPts val="0"/>
                        </a:spcBef>
                        <a:spcAft>
                          <a:spcPts val="0"/>
                        </a:spcAft>
                      </a:pPr>
                      <a:r>
                        <a:rPr lang="en-US"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Focus: Experimentation and Growth</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5207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Maturity</a:t>
                      </a:r>
                    </a:p>
                    <a:p>
                      <a:pPr marL="0" marR="0" algn="ctr">
                        <a:lnSpc>
                          <a:spcPct val="107000"/>
                        </a:lnSpc>
                        <a:spcBef>
                          <a:spcPts val="0"/>
                        </a:spcBef>
                        <a:spcAft>
                          <a:spcPts val="0"/>
                        </a:spcAft>
                      </a:pPr>
                      <a:r>
                        <a:rPr lang="en-US"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Focus: Sustain and Renew</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r>
              <a:tr h="648184">
                <a:tc vMerge="1">
                  <a:txBody>
                    <a:bodyPr/>
                    <a:lstStyle/>
                    <a:p>
                      <a:endParaRPr lang="en-US"/>
                    </a:p>
                  </a:txBody>
                  <a:tcPr/>
                </a:tc>
                <a:tc vMerge="1">
                  <a:txBody>
                    <a:bodyPr/>
                    <a:lstStyle/>
                    <a:p>
                      <a:endParaRPr lang="en-US"/>
                    </a:p>
                  </a:txBody>
                  <a:tcPr/>
                </a:tc>
                <a:tc gridSpan="2">
                  <a:txBody>
                    <a:bodyPr/>
                    <a:lstStyle/>
                    <a:p>
                      <a:pPr marL="0" marR="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EARLY YEARS </a:t>
                      </a:r>
                    </a:p>
                    <a:p>
                      <a:pPr marL="0" marR="0" indent="0" algn="ctr" defTabSz="685800" rtl="0" eaLnBrk="1" fontAlgn="auto" latinLnBrk="0" hangingPunct="1">
                        <a:lnSpc>
                          <a:spcPct val="107000"/>
                        </a:lnSpc>
                        <a:spcBef>
                          <a:spcPts val="0"/>
                        </a:spcBef>
                        <a:spcAft>
                          <a:spcPts val="0"/>
                        </a:spcAft>
                        <a:buClrTx/>
                        <a:buSzTx/>
                        <a:buFontTx/>
                        <a:buNone/>
                        <a:tabLst/>
                        <a:defRPr/>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needs to happen?</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marL="0" marR="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MIDDLE YEARS</a:t>
                      </a:r>
                    </a:p>
                    <a:p>
                      <a:pPr marL="0" marR="0" algn="ctr">
                        <a:lnSpc>
                          <a:spcPct val="107000"/>
                        </a:lnSpc>
                        <a:spcBef>
                          <a:spcPts val="0"/>
                        </a:spcBef>
                        <a:spcAft>
                          <a:spcPts val="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well is it working?</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0337" marR="60337"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52070" algn="ctr">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LATER YEARS </a:t>
                      </a:r>
                    </a:p>
                    <a:p>
                      <a:pPr marL="0" marR="52070" algn="ctr">
                        <a:lnSpc>
                          <a:spcPct val="107000"/>
                        </a:lnSpc>
                        <a:spcBef>
                          <a:spcPts val="0"/>
                        </a:spcBef>
                        <a:spcAft>
                          <a:spcPts val="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Question</a:t>
                      </a:r>
                      <a:r>
                        <a:rPr lang="en-US" sz="1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What difference are we making?</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r>
              <a:tr h="221314">
                <a:tc vMerge="1">
                  <a:txBody>
                    <a:bodyPr/>
                    <a:lstStyle/>
                    <a:p>
                      <a:endParaRPr lang="en-US"/>
                    </a:p>
                  </a:txBody>
                  <a:tcPr/>
                </a:tc>
                <a:tc vMerge="1">
                  <a:txBody>
                    <a:bodyPr/>
                    <a:lstStyle/>
                    <a:p>
                      <a:endParaRPr lang="en-US"/>
                    </a:p>
                  </a:txBody>
                  <a:tcPr/>
                </a:tc>
                <a:tc gridSpan="4">
                  <a:txBody>
                    <a:bodyPr/>
                    <a:lstStyle/>
                    <a:p>
                      <a:pPr marL="0" marR="52070" algn="ctr">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KEY ELEMENTS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12700" cap="flat" cmpd="sng" algn="ctr">
                      <a:solidFill>
                        <a:schemeClr val="bg1">
                          <a:lumMod val="75000"/>
                        </a:schemeClr>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80808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45796">
                <a:tc rowSpan="2">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Design, Implement and Lead your CI Initiative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Governance and Infrastructure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decisions are made and responsibilities shared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Convene Community Stakeholders</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Identify champions and form cross-sector group</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Create infrastructure (backbone and processes)</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Facilitate, refine and renew</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45796">
                <a:tc vMerge="1">
                  <a:txBody>
                    <a:bodyPr/>
                    <a:lstStyle/>
                    <a:p>
                      <a:endParaRPr lang="en-US"/>
                    </a:p>
                  </a:txBody>
                  <a:tcPr/>
                </a:tc>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Strategic Planning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are we trying to do and how: Our</a:t>
                      </a: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Theory of Change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Hold dialogue about issue, community context and available </a:t>
                      </a:r>
                      <a:r>
                        <a:rPr lang="en-US" sz="1350" dirty="0" smtClean="0">
                          <a:effectLst/>
                          <a:latin typeface="Calibri" panose="020F0502020204030204" pitchFamily="34" charset="0"/>
                          <a:ea typeface="Calibri" panose="020F0502020204030204" pitchFamily="34" charset="0"/>
                          <a:cs typeface="Times New Roman" panose="02020603050405020304" pitchFamily="18" charset="0"/>
                        </a:rPr>
                        <a:t>resources</a:t>
                      </a:r>
                      <a:endParaRPr lang="en-US"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Map the landscape and use data to make the </a:t>
                      </a:r>
                      <a:r>
                        <a:rPr lang="en-US" sz="1350" dirty="0" smtClean="0">
                          <a:effectLst/>
                          <a:latin typeface="Calibri" panose="020F0502020204030204" pitchFamily="34" charset="0"/>
                          <a:ea typeface="Calibri" panose="020F0502020204030204" pitchFamily="34" charset="0"/>
                          <a:cs typeface="Times New Roman" panose="02020603050405020304" pitchFamily="18" charset="0"/>
                        </a:rPr>
                        <a:t>case</a:t>
                      </a:r>
                      <a:r>
                        <a:rPr lang="en-US" sz="1350" dirty="0">
                          <a:solidFill>
                            <a:srgbClr val="7030A0"/>
                          </a:solidFill>
                          <a:effectLst/>
                          <a:latin typeface="Calibri" panose="020F0502020204030204" pitchFamily="34" charset="0"/>
                        </a:rPr>
                        <a:t> </a:t>
                      </a:r>
                      <a:endParaRPr lang="en-US" sz="1350" dirty="0">
                        <a:effectLst/>
                        <a:latin typeface="Calibri" panose="020F0502020204030204" pitchFamily="34"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Create common agenda (shared goals and strategy)</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Support implementation (alignment to goal and strategies)</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r>
              <a:tr h="845796">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Understand  Context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Community Involvement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Who is involved? Who else’s eyes need to be on this issue?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Facilitate community outreach specific to goal</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Facilitate community outreach</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Engage community and build public will</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Continue engagement and conduct advocacy</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r>
              <a:tr h="845796">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Assess Progress, Outcomes, Impact and Learning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Evaluation and Improvement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are we learning and how are we changing culture, norms and systems? </a:t>
                      </a:r>
                    </a:p>
                  </a:txBody>
                  <a:tcPr marL="60337" marR="60337" marT="0" marB="0" anchor="ctr">
                    <a:lnL w="12700" cap="flat" cmpd="sng" algn="ctr">
                      <a:solidFill>
                        <a:schemeClr val="bg1">
                          <a:lumMod val="7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Determine if there is consensus and urgency to move </a:t>
                      </a:r>
                      <a:r>
                        <a:rPr lang="en-US" sz="1350" dirty="0" smtClean="0">
                          <a:effectLst/>
                          <a:latin typeface="Calibri" panose="020F0502020204030204" pitchFamily="34" charset="0"/>
                          <a:ea typeface="Calibri" panose="020F0502020204030204" pitchFamily="34" charset="0"/>
                          <a:cs typeface="Times New Roman" panose="02020603050405020304" pitchFamily="18" charset="0"/>
                        </a:rPr>
                        <a:t>forward</a:t>
                      </a:r>
                      <a:endParaRPr lang="en-US"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Analyze baseline data to ID key issues and </a:t>
                      </a:r>
                      <a:r>
                        <a:rPr lang="en-US" sz="1350" dirty="0" smtClean="0">
                          <a:effectLst/>
                          <a:latin typeface="Calibri" panose="020F0502020204030204" pitchFamily="34" charset="0"/>
                          <a:ea typeface="Calibri" panose="020F0502020204030204" pitchFamily="34" charset="0"/>
                          <a:cs typeface="Times New Roman" panose="02020603050405020304" pitchFamily="18" charset="0"/>
                        </a:rPr>
                        <a:t>gaps</a:t>
                      </a:r>
                      <a:endParaRPr lang="en-US"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Establish shared metrics (indicators, measurement and approach)</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Collect, track and report progress (process to learn and improve) </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846270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658" y="38100"/>
            <a:ext cx="10284256" cy="660169"/>
          </a:xfrm>
        </p:spPr>
        <p:txBody>
          <a:bodyPr/>
          <a:lstStyle/>
          <a:p>
            <a:r>
              <a:rPr lang="en-US" sz="3200" b="1" dirty="0">
                <a:latin typeface="Calibri" panose="020F0502020204030204" pitchFamily="34" charset="0"/>
                <a:ea typeface="Calibri" panose="020F0502020204030204" pitchFamily="34" charset="0"/>
                <a:cs typeface="Times New Roman" panose="02020603050405020304" pitchFamily="18" charset="0"/>
              </a:rPr>
              <a:t>The Phases of Collective </a:t>
            </a:r>
            <a:r>
              <a:rPr lang="en-US" sz="3200" b="1" dirty="0" smtClean="0">
                <a:latin typeface="Calibri" panose="020F0502020204030204" pitchFamily="34" charset="0"/>
                <a:ea typeface="Calibri" panose="020F0502020204030204" pitchFamily="34" charset="0"/>
                <a:cs typeface="Times New Roman" panose="02020603050405020304" pitchFamily="18" charset="0"/>
              </a:rPr>
              <a:t>Impact</a:t>
            </a:r>
            <a:endParaRPr lang="en-US" dirty="0"/>
          </a:p>
        </p:txBody>
      </p:sp>
      <p:graphicFrame>
        <p:nvGraphicFramePr>
          <p:cNvPr id="7" name="Content Placeholder 6" descr="Phases of collective impact"/>
          <p:cNvGraphicFramePr>
            <a:graphicFrameLocks noGrp="1"/>
          </p:cNvGraphicFramePr>
          <p:nvPr>
            <p:ph idx="1"/>
            <p:extLst>
              <p:ext uri="{D42A27DB-BD31-4B8C-83A1-F6EECF244321}">
                <p14:modId xmlns:p14="http://schemas.microsoft.com/office/powerpoint/2010/main" val="1154023878"/>
              </p:ext>
            </p:extLst>
          </p:nvPr>
        </p:nvGraphicFramePr>
        <p:xfrm>
          <a:off x="272908" y="661351"/>
          <a:ext cx="10287006" cy="6196649"/>
        </p:xfrm>
        <a:graphic>
          <a:graphicData uri="http://schemas.openxmlformats.org/drawingml/2006/table">
            <a:tbl>
              <a:tblPr firstRow="1" firstCol="1" bandRow="1"/>
              <a:tblGrid>
                <a:gridCol w="1461729"/>
                <a:gridCol w="1461729"/>
                <a:gridCol w="1949333"/>
                <a:gridCol w="1732441"/>
                <a:gridCol w="1877033"/>
                <a:gridCol w="1804741"/>
              </a:tblGrid>
              <a:tr h="557048">
                <a:tc rowSpan="4">
                  <a:txBody>
                    <a:bodyPr/>
                    <a:lstStyle/>
                    <a:p>
                      <a:pPr marL="0" marR="0" algn="ctr">
                        <a:lnSpc>
                          <a:spcPct val="107000"/>
                        </a:lnSpc>
                        <a:spcBef>
                          <a:spcPts val="0"/>
                        </a:spcBef>
                        <a:spcAft>
                          <a:spcPts val="0"/>
                        </a:spcAft>
                      </a:pPr>
                      <a:r>
                        <a:rPr lang="en-US"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Over-arching Actions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bg1"/>
                    </a:solidFill>
                  </a:tcPr>
                </a:tc>
                <a:tc rowSpan="4">
                  <a:txBody>
                    <a:bodyPr/>
                    <a:lstStyle/>
                    <a:p>
                      <a:pPr marL="0" marR="0" algn="ctr">
                        <a:lnSpc>
                          <a:spcPct val="107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Components of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Generate Ideas and Host Dialogues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Initiate 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Organize for Impact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5207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Phase IV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Sustain Action and Impact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03574">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Pre start-up </a:t>
                      </a: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Engagement and Exploration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0" algn="ctr">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Start up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From Idea  to Formation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Growth</a:t>
                      </a: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Experimentation and Growth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5207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Maturity</a:t>
                      </a:r>
                    </a:p>
                    <a:p>
                      <a:pPr marL="0" marR="0" algn="ctr">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Focus: Sustain and Renew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r>
              <a:tr h="648184">
                <a:tc vMerge="1">
                  <a:txBody>
                    <a:bodyPr/>
                    <a:lstStyle/>
                    <a:p>
                      <a:endParaRPr lang="en-US"/>
                    </a:p>
                  </a:txBody>
                  <a:tcPr/>
                </a:tc>
                <a:tc vMerge="1">
                  <a:txBody>
                    <a:bodyPr/>
                    <a:lstStyle/>
                    <a:p>
                      <a:endParaRPr lang="en-US"/>
                    </a:p>
                  </a:txBody>
                  <a:tcPr/>
                </a:tc>
                <a:tc gridSpan="2">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EARLY YEARS </a:t>
                      </a:r>
                    </a:p>
                    <a:p>
                      <a:pPr marL="0" marR="0" indent="0" algn="ctr" defTabSz="6858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What needs to happen?</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hMerge="1">
                  <a:txBody>
                    <a:bodyPr/>
                    <a:lstStyle/>
                    <a:p>
                      <a:endParaRPr lang="en-US"/>
                    </a:p>
                  </a:txBody>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MIDDLE YEARS</a:t>
                      </a:r>
                    </a:p>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Question: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How well is it working?</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5FCE4"/>
                    </a:solidFill>
                  </a:tcPr>
                </a:tc>
                <a:tc>
                  <a:txBody>
                    <a:bodyPr/>
                    <a:lstStyle/>
                    <a:p>
                      <a:pPr marL="0" marR="5207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LATER YEARS </a:t>
                      </a:r>
                    </a:p>
                    <a:p>
                      <a:pPr marL="0" marR="5207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Key Question</a:t>
                      </a:r>
                      <a:r>
                        <a:rPr lang="en-US" sz="1200" i="1" dirty="0">
                          <a:effectLst/>
                          <a:latin typeface="Calibri" panose="020F0502020204030204" pitchFamily="34" charset="0"/>
                          <a:ea typeface="Calibri" panose="020F0502020204030204" pitchFamily="34" charset="0"/>
                          <a:cs typeface="Times New Roman" panose="02020603050405020304" pitchFamily="18" charset="0"/>
                        </a:rPr>
                        <a:t>: What difference are we 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5FCE4"/>
                    </a:solidFill>
                  </a:tcPr>
                </a:tc>
              </a:tr>
              <a:tr h="221314">
                <a:tc vMerge="1">
                  <a:txBody>
                    <a:bodyPr/>
                    <a:lstStyle/>
                    <a:p>
                      <a:endParaRPr lang="en-US"/>
                    </a:p>
                  </a:txBody>
                  <a:tcPr/>
                </a:tc>
                <a:tc vMerge="1">
                  <a:txBody>
                    <a:bodyPr/>
                    <a:lstStyle/>
                    <a:p>
                      <a:endParaRPr lang="en-US"/>
                    </a:p>
                  </a:txBody>
                  <a:tcPr/>
                </a:tc>
                <a:tc gridSpan="4">
                  <a:txBody>
                    <a:bodyPr/>
                    <a:lstStyle/>
                    <a:p>
                      <a:pPr marL="0" marR="52070" algn="ctr">
                        <a:lnSpc>
                          <a:spcPct val="107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KEY ELEMENTS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80808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45796">
                <a:tc rowSpan="2">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Design, Implement and Lead your CI Initiative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Governance and Infrastructure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How decisions are made and responsibilities shared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Convene Community Stakeholders</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Identify champions and form cross-sector group</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Create infrastructure (backbone and processes)</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Facilitate, refine and renew</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45796">
                <a:tc vMerge="1">
                  <a:txBody>
                    <a:bodyPr/>
                    <a:lstStyle/>
                    <a:p>
                      <a:endParaRPr lang="en-US"/>
                    </a:p>
                  </a:txBody>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Strategic Planning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What are we trying to do and how: Our</a:t>
                      </a: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Theory of Change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Hold dialogue about issue, community context and available </a:t>
                      </a:r>
                      <a:r>
                        <a:rPr lang="en-US" sz="1350" dirty="0" smtClean="0">
                          <a:effectLst/>
                          <a:latin typeface="Calibri" panose="020F0502020204030204" pitchFamily="34" charset="0"/>
                          <a:ea typeface="Calibri" panose="020F0502020204030204" pitchFamily="34" charset="0"/>
                          <a:cs typeface="Times New Roman" panose="02020603050405020304" pitchFamily="18" charset="0"/>
                        </a:rPr>
                        <a:t>resources</a:t>
                      </a:r>
                      <a:endParaRPr lang="en-US"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Map the landscape and use data to make the </a:t>
                      </a:r>
                      <a:r>
                        <a:rPr lang="en-US" sz="1350" dirty="0" smtClean="0">
                          <a:effectLst/>
                          <a:latin typeface="Calibri" panose="020F0502020204030204" pitchFamily="34" charset="0"/>
                          <a:ea typeface="Calibri" panose="020F0502020204030204" pitchFamily="34" charset="0"/>
                          <a:cs typeface="Times New Roman" panose="02020603050405020304" pitchFamily="18" charset="0"/>
                        </a:rPr>
                        <a:t>case</a:t>
                      </a:r>
                      <a:endParaRPr lang="en-US"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Create common agenda (shared goals and strategy)</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Support implementation (alignment to goal and strategies)</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r>
              <a:tr h="845796">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Understand  Context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Community Involvement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Who is involved? Who else’s eyes need to be on this issue?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Facilitate community outreach specific to goal</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Facilitate community outreach</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Engage community and build public will</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Continue engagement and conduct advocacy</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r>
              <a:tr h="845796">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Assess Progress, Outcomes, Impact and Learning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Evaluation and Improvement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What are we learning and how are we changing culture, norms and systems? </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BDE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Determine if there is consensus and urgency to move </a:t>
                      </a:r>
                      <a:r>
                        <a:rPr lang="en-US" sz="1350" dirty="0" smtClean="0">
                          <a:effectLst/>
                          <a:latin typeface="Calibri" panose="020F0502020204030204" pitchFamily="34" charset="0"/>
                          <a:ea typeface="Calibri" panose="020F0502020204030204" pitchFamily="34" charset="0"/>
                          <a:cs typeface="Times New Roman" panose="02020603050405020304" pitchFamily="18" charset="0"/>
                        </a:rPr>
                        <a:t>forward</a:t>
                      </a:r>
                      <a:endParaRPr lang="en-US"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Analyze baseline data to ID key issues and </a:t>
                      </a:r>
                      <a:r>
                        <a:rPr lang="en-US" sz="1350" dirty="0" smtClean="0">
                          <a:effectLst/>
                          <a:latin typeface="Calibri" panose="020F0502020204030204" pitchFamily="34" charset="0"/>
                          <a:ea typeface="Calibri" panose="020F0502020204030204" pitchFamily="34" charset="0"/>
                          <a:cs typeface="Times New Roman" panose="02020603050405020304" pitchFamily="18" charset="0"/>
                        </a:rPr>
                        <a:t>gaps</a:t>
                      </a:r>
                      <a:endParaRPr lang="en-US"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Establish shared metrics (indicators, measurement and approach)</a:t>
                      </a:r>
                    </a:p>
                  </a:txBody>
                  <a:tcPr marL="60337" marR="60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350" dirty="0">
                          <a:effectLst/>
                          <a:latin typeface="Calibri" panose="020F0502020204030204" pitchFamily="34" charset="0"/>
                          <a:ea typeface="Calibri" panose="020F0502020204030204" pitchFamily="34" charset="0"/>
                          <a:cs typeface="Times New Roman" panose="02020603050405020304" pitchFamily="18" charset="0"/>
                        </a:rPr>
                        <a:t>Collect, track and report progress (process to learn and improve) </a:t>
                      </a:r>
                    </a:p>
                  </a:txBody>
                  <a:tcPr marL="60337" marR="60337"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2799976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lthy_Start_EPIC_Template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Healthy_Start_CI_Template [Read-Only]" id="{8640C7B1-AB02-41C7-861E-8A8600A669E4}" vid="{D88C51E8-74A5-459B-8C75-189C0E3B26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Healthy_Start_CI_Template</Template>
  <TotalTime>20319</TotalTime>
  <Words>2797</Words>
  <Application>Microsoft Office PowerPoint</Application>
  <PresentationFormat>Custom</PresentationFormat>
  <Paragraphs>438</Paragraphs>
  <Slides>13</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Healthy_Start_EPIC_Template (3)</vt:lpstr>
      <vt:lpstr>Document</vt:lpstr>
      <vt:lpstr>“Live” CI-PLN</vt:lpstr>
      <vt:lpstr>Community Action Network – Action Plan Template</vt:lpstr>
      <vt:lpstr>About the CAN Action Plan Template/Tool</vt:lpstr>
      <vt:lpstr>FSG’s Phases with Tamarack’s Additions</vt:lpstr>
      <vt:lpstr>The Phases of Collective Impact</vt:lpstr>
      <vt:lpstr>The Phases of Collective Impact</vt:lpstr>
      <vt:lpstr>The Phases of Collective Impact</vt:lpstr>
      <vt:lpstr>The Phases of Collective Impact</vt:lpstr>
      <vt:lpstr>The Phases of Collective Impact</vt:lpstr>
      <vt:lpstr>CAN/CI Action Plan for: Community Involvement</vt:lpstr>
      <vt:lpstr>Supplemental Tool:  Assessing Our Progress</vt:lpstr>
      <vt:lpstr>Team Activity</vt:lpstr>
      <vt:lpstr>Group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CIPLN</dc:title>
  <dc:subject>Live CI PLN</dc:subject>
  <dc:creator>HRSA;Healthy Start EPIC Center</dc:creator>
  <cp:keywords>Collective Impact, Live, Sesion 6</cp:keywords>
  <cp:lastModifiedBy>Michelle Vatalaro</cp:lastModifiedBy>
  <cp:revision>234</cp:revision>
  <cp:lastPrinted>2015-11-07T00:14:43Z</cp:lastPrinted>
  <dcterms:created xsi:type="dcterms:W3CDTF">2015-06-03T13:44:22Z</dcterms:created>
  <dcterms:modified xsi:type="dcterms:W3CDTF">2016-02-22T01:36:45Z</dcterms:modified>
</cp:coreProperties>
</file>