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9"/>
  </p:notesMasterIdLst>
  <p:sldIdLst>
    <p:sldId id="256" r:id="rId3"/>
    <p:sldId id="305" r:id="rId4"/>
    <p:sldId id="401" r:id="rId5"/>
    <p:sldId id="447" r:id="rId6"/>
    <p:sldId id="424" r:id="rId7"/>
    <p:sldId id="364" r:id="rId8"/>
    <p:sldId id="426" r:id="rId9"/>
    <p:sldId id="425" r:id="rId10"/>
    <p:sldId id="361" r:id="rId11"/>
    <p:sldId id="450" r:id="rId12"/>
    <p:sldId id="452" r:id="rId13"/>
    <p:sldId id="453" r:id="rId14"/>
    <p:sldId id="454" r:id="rId15"/>
    <p:sldId id="455" r:id="rId16"/>
    <p:sldId id="467" r:id="rId17"/>
    <p:sldId id="468" r:id="rId18"/>
    <p:sldId id="457" r:id="rId19"/>
    <p:sldId id="458" r:id="rId20"/>
    <p:sldId id="459" r:id="rId21"/>
    <p:sldId id="465" r:id="rId22"/>
    <p:sldId id="466" r:id="rId23"/>
    <p:sldId id="462" r:id="rId24"/>
    <p:sldId id="463" r:id="rId25"/>
    <p:sldId id="338" r:id="rId26"/>
    <p:sldId id="320" r:id="rId27"/>
    <p:sldId id="288" r:id="rId2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71936" autoAdjust="0"/>
  </p:normalViewPr>
  <p:slideViewPr>
    <p:cSldViewPr snapToGrid="0">
      <p:cViewPr>
        <p:scale>
          <a:sx n="60" d="100"/>
          <a:sy n="60" d="100"/>
        </p:scale>
        <p:origin x="-966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20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CCAB740-A7CE-467F-A616-6B0962D8DBD2}" type="datetimeFigureOut">
              <a:rPr lang="en-US" smtClean="0"/>
              <a:pPr/>
              <a:t>2/21/2016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D008DB7-1052-4118-B4D0-A684821009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9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65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18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38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36EFA-21C9-4CB0-9CFE-716D671FB2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7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9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83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720725"/>
            <a:ext cx="6394450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9363">
              <a:defRPr/>
            </a:pPr>
            <a:endParaRPr lang="en-CA" sz="11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E32B-120D-4300-9209-A8C90937AA4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69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4841" indent="-234841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6C20-BC5B-4FA3-B8CB-4691AB9076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31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5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BD829-2BBB-4EEB-939A-095572F7BEE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03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3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108" indent="-1761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6C20-BC5B-4FA3-B8CB-4691AB9076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9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361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22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54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5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86C20-BC5B-4FA3-B8CB-4691AB9076D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40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31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6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07707" y="4505980"/>
            <a:ext cx="5661659" cy="3686710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1" cy="469778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5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90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21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59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7707" y="4505980"/>
            <a:ext cx="5661659" cy="3686710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1" cy="469778"/>
          </a:xfrm>
          <a:prstGeom prst="rect">
            <a:avLst/>
          </a:prstGeom>
          <a:noFill/>
          <a:ln>
            <a:noFill/>
          </a:ln>
        </p:spPr>
        <p:txBody>
          <a:bodyPr lIns="93930" tIns="46952" rIns="93930" bIns="46952" anchor="b" anchorCtr="0">
            <a:noAutofit/>
          </a:bodyPr>
          <a:lstStyle/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chemeClr val="dk1"/>
                </a:buClr>
                <a:buSzPct val="25000"/>
              </a:pPr>
              <a:t>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1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08DB7-1052-4118-B4D0-A684821009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5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17" y="304801"/>
            <a:ext cx="11599483" cy="1470025"/>
          </a:xfrm>
        </p:spPr>
        <p:txBody>
          <a:bodyPr/>
          <a:lstStyle>
            <a:lvl1pPr algn="l">
              <a:defRPr b="1">
                <a:solidFill>
                  <a:srgbClr val="7030A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8800" y="4114803"/>
            <a:ext cx="7620000" cy="1260365"/>
          </a:xfrm>
        </p:spPr>
        <p:txBody>
          <a:bodyPr anchor="ctr"/>
          <a:lstStyle>
            <a:lvl1pPr marL="0" indent="0" algn="r">
              <a:buNone/>
              <a:defRPr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flipH="1" flipV="1">
            <a:off x="9440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/>
          <p:cNvSpPr/>
          <p:nvPr/>
        </p:nvSpPr>
        <p:spPr>
          <a:xfrm flipH="1" flipV="1">
            <a:off x="-13936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91"/>
            <a:ext cx="3149600" cy="1240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" y="1828800"/>
            <a:ext cx="117856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8" y="5717795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7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4808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464882"/>
            <a:ext cx="5689601" cy="5088318"/>
          </a:xfrm>
        </p:spPr>
        <p:txBody>
          <a:bodyPr/>
          <a:lstStyle>
            <a:lvl1pPr marL="0" indent="0">
              <a:buNone/>
              <a:defRPr sz="2800" b="1">
                <a:latin typeface="Franklin Gothic Book" panose="020B0503020102020204" pitchFamily="34" charset="0"/>
              </a:defRPr>
            </a:lvl1pPr>
            <a:lvl2pPr marL="742950" indent="-285750">
              <a:buClr>
                <a:srgbClr val="13A64E"/>
              </a:buClr>
              <a:buFont typeface="Wingdings" panose="05000000000000000000" pitchFamily="2" charset="2"/>
              <a:buChar char="§"/>
              <a:defRPr sz="2800">
                <a:latin typeface="Franklin Gothic Book" panose="020B0503020102020204" pitchFamily="34" charset="0"/>
              </a:defRPr>
            </a:lvl2pPr>
            <a:lvl3pPr>
              <a:buClr>
                <a:srgbClr val="13A64E"/>
              </a:buClr>
              <a:defRPr sz="2800">
                <a:latin typeface="Franklin Gothic Book" panose="020B0503020102020204" pitchFamily="34" charset="0"/>
              </a:defRPr>
            </a:lvl3pPr>
            <a:lvl4pPr marL="1600200" indent="-228600">
              <a:buClr>
                <a:srgbClr val="13A64E"/>
              </a:buClr>
              <a:buFont typeface="Wingdings" panose="05000000000000000000" pitchFamily="2" charset="2"/>
              <a:buChar char="§"/>
              <a:defRPr sz="2800">
                <a:latin typeface="Franklin Gothic Book" panose="020B0503020102020204" pitchFamily="34" charset="0"/>
              </a:defRPr>
            </a:lvl4pPr>
            <a:lvl5pPr>
              <a:defRPr sz="2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464882"/>
            <a:ext cx="5791200" cy="5088318"/>
          </a:xfrm>
        </p:spPr>
        <p:txBody>
          <a:bodyPr/>
          <a:lstStyle>
            <a:lvl1pPr>
              <a:defRPr lang="en-US" sz="2800" b="1" kern="1200" dirty="0" smtClean="0">
                <a:solidFill>
                  <a:srgbClr val="69358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457200"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>
              <a:defRPr lang="en-US" sz="2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986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960"/>
            <a:ext cx="2743200" cy="365125"/>
          </a:xfrm>
          <a:prstGeom prst="rect">
            <a:avLst/>
          </a:prstGeom>
        </p:spPr>
        <p:txBody>
          <a:bodyPr/>
          <a:lstStyle/>
          <a:p>
            <a:fld id="{32CF0808-C6BD-46AF-A4BD-C281BC3F25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96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960"/>
            <a:ext cx="2743200" cy="365125"/>
          </a:xfrm>
          <a:prstGeom prst="rect">
            <a:avLst/>
          </a:prstGeom>
        </p:spPr>
        <p:txBody>
          <a:bodyPr/>
          <a:lstStyle/>
          <a:p>
            <a:fld id="{EF539C1E-2AE8-4066-908F-AE07C79C293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08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-2248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 flipH="1" flipV="1">
            <a:off x="-2248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91"/>
            <a:ext cx="3149600" cy="1240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15" y="609603"/>
            <a:ext cx="8549068" cy="163058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98508" y="2514603"/>
            <a:ext cx="11599483" cy="1470025"/>
          </a:xfrm>
        </p:spPr>
        <p:txBody>
          <a:bodyPr/>
          <a:lstStyle>
            <a:lvl1pPr>
              <a:defRPr>
                <a:solidFill>
                  <a:srgbClr val="6935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8454" y="4131126"/>
            <a:ext cx="12139593" cy="126036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8" y="5667493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2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05" y="1464881"/>
            <a:ext cx="11582643" cy="510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rgbClr val="69358C"/>
                </a:solidFill>
              </a:defRPr>
            </a:lvl1pPr>
            <a:lvl2pPr marL="557213" indent="-214313">
              <a:buClr>
                <a:srgbClr val="13A64E"/>
              </a:buClr>
              <a:buFont typeface="Wingdings" panose="05000000000000000000" pitchFamily="2" charset="2"/>
              <a:buChar char="§"/>
              <a:defRPr sz="2250"/>
            </a:lvl2pPr>
            <a:lvl3pPr>
              <a:buClr>
                <a:srgbClr val="13A64E"/>
              </a:buClr>
              <a:defRPr sz="2250"/>
            </a:lvl3pPr>
            <a:lvl4pPr marL="1200150" indent="-171450">
              <a:buClr>
                <a:srgbClr val="13A64E"/>
              </a:buClr>
              <a:buFont typeface="Wingdings" panose="05000000000000000000" pitchFamily="2" charset="2"/>
              <a:buChar char="§"/>
              <a:defRPr sz="2250"/>
            </a:lvl4pPr>
            <a:lvl5pPr marL="1543050" indent="-171450">
              <a:buFont typeface="Arial" panose="020B0604020202020204" pitchFamily="34" charset="0"/>
              <a:buChar char="•"/>
              <a:defRPr sz="22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7" y="38100"/>
            <a:ext cx="11241145" cy="11811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9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76200"/>
            <a:ext cx="114808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1" y="1464882"/>
            <a:ext cx="5689601" cy="5088318"/>
          </a:xfrm>
        </p:spPr>
        <p:txBody>
          <a:bodyPr/>
          <a:lstStyle>
            <a:lvl1pPr marL="0" indent="0">
              <a:buNone/>
              <a:defRPr sz="2100" b="1">
                <a:latin typeface="Franklin Gothic Book" panose="020B0503020102020204" pitchFamily="34" charset="0"/>
              </a:defRPr>
            </a:lvl1pPr>
            <a:lvl2pPr marL="557213" indent="-214313">
              <a:buClr>
                <a:srgbClr val="13A64E"/>
              </a:buClr>
              <a:buFont typeface="Wingdings" panose="05000000000000000000" pitchFamily="2" charset="2"/>
              <a:buChar char="§"/>
              <a:defRPr sz="2100">
                <a:latin typeface="Franklin Gothic Book" panose="020B0503020102020204" pitchFamily="34" charset="0"/>
              </a:defRPr>
            </a:lvl2pPr>
            <a:lvl3pPr>
              <a:buClr>
                <a:srgbClr val="13A64E"/>
              </a:buClr>
              <a:defRPr sz="2100">
                <a:latin typeface="Franklin Gothic Book" panose="020B0503020102020204" pitchFamily="34" charset="0"/>
              </a:defRPr>
            </a:lvl3pPr>
            <a:lvl4pPr marL="1200150" indent="-171450">
              <a:buClr>
                <a:srgbClr val="13A64E"/>
              </a:buClr>
              <a:buFont typeface="Wingdings" panose="05000000000000000000" pitchFamily="2" charset="2"/>
              <a:buChar char="§"/>
              <a:defRPr sz="2100">
                <a:latin typeface="Franklin Gothic Book" panose="020B0503020102020204" pitchFamily="34" charset="0"/>
              </a:defRPr>
            </a:lvl4pPr>
            <a:lvl5pPr>
              <a:defRPr sz="2100">
                <a:latin typeface="Franklin Gothic Book" panose="020B05030201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4400" y="1464882"/>
            <a:ext cx="5791200" cy="5088318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69358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342900">
              <a:buFont typeface="Wingdings" panose="05000000000000000000" pitchFamily="2" charset="2"/>
              <a:buChar char="§"/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>
              <a:buFont typeface="Wingdings" panose="05000000000000000000" pitchFamily="2" charset="2"/>
              <a:buChar char="§"/>
              <a:defRPr lang="en-US" sz="21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>
              <a:defRPr sz="21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0" lvl="0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9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962"/>
            <a:ext cx="2743200" cy="365125"/>
          </a:xfrm>
          <a:prstGeom prst="rect">
            <a:avLst/>
          </a:prstGeom>
        </p:spPr>
        <p:txBody>
          <a:bodyPr/>
          <a:lstStyle/>
          <a:p>
            <a:fld id="{32CF0808-C6BD-46AF-A4BD-C281BC3F257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21/02/2016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96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962"/>
            <a:ext cx="2743200" cy="365125"/>
          </a:xfrm>
          <a:prstGeom prst="rect">
            <a:avLst/>
          </a:prstGeom>
        </p:spPr>
        <p:txBody>
          <a:bodyPr/>
          <a:lstStyle/>
          <a:p>
            <a:fld id="{EF539C1E-2AE8-4066-908F-AE07C79C2935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7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9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17" y="304801"/>
            <a:ext cx="11599483" cy="1470025"/>
          </a:xfrm>
        </p:spPr>
        <p:txBody>
          <a:bodyPr/>
          <a:lstStyle>
            <a:lvl1pPr algn="l">
              <a:defRPr b="1">
                <a:solidFill>
                  <a:srgbClr val="7030A0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8800" y="4114801"/>
            <a:ext cx="7620000" cy="1260365"/>
          </a:xfrm>
        </p:spPr>
        <p:txBody>
          <a:bodyPr anchor="ctr"/>
          <a:lstStyle>
            <a:lvl1pPr marL="0" indent="0" algn="r">
              <a:buNone/>
              <a:defRPr b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flipH="1" flipV="1">
            <a:off x="9440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 flipV="1">
            <a:off x="-13936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89"/>
            <a:ext cx="3149600" cy="12407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" y="1828800"/>
            <a:ext cx="11785600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7" y="5717795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Slide">
    <p:bg>
      <p:bgPr>
        <a:solidFill>
          <a:srgbClr val="EF6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-2248" y="0"/>
            <a:ext cx="12200992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 flipV="1">
            <a:off x="-2248" y="6692383"/>
            <a:ext cx="12200992" cy="182880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391489"/>
            <a:ext cx="3149600" cy="12407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15" y="609601"/>
            <a:ext cx="8549068" cy="1630587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298507" y="2514601"/>
            <a:ext cx="11599483" cy="1470025"/>
          </a:xfrm>
        </p:spPr>
        <p:txBody>
          <a:bodyPr/>
          <a:lstStyle>
            <a:lvl1pPr>
              <a:defRPr>
                <a:solidFill>
                  <a:srgbClr val="6935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28453" y="4131124"/>
            <a:ext cx="12139593" cy="126036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27" y="5667493"/>
            <a:ext cx="248860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12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004" y="1464881"/>
            <a:ext cx="11582643" cy="5105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>
                <a:solidFill>
                  <a:srgbClr val="69358C"/>
                </a:solidFill>
              </a:defRPr>
            </a:lvl1pPr>
            <a:lvl2pPr marL="742950" indent="-285750">
              <a:buClr>
                <a:srgbClr val="13A64E"/>
              </a:buClr>
              <a:buFont typeface="Wingdings" panose="05000000000000000000" pitchFamily="2" charset="2"/>
              <a:buChar char="§"/>
              <a:defRPr sz="3000"/>
            </a:lvl2pPr>
            <a:lvl3pPr>
              <a:buClr>
                <a:srgbClr val="13A64E"/>
              </a:buClr>
              <a:defRPr sz="3000"/>
            </a:lvl3pPr>
            <a:lvl4pPr marL="1600200" indent="-228600">
              <a:buClr>
                <a:srgbClr val="13A64E"/>
              </a:buClr>
              <a:buFont typeface="Wingdings" panose="05000000000000000000" pitchFamily="2" charset="2"/>
              <a:buChar char="§"/>
              <a:defRPr sz="3000"/>
            </a:lvl4pPr>
            <a:lvl5pPr marL="2057400" indent="-228600">
              <a:buFont typeface="Arial" panose="020B0604020202020204" pitchFamily="34" charset="0"/>
              <a:buChar char="•"/>
              <a:defRPr sz="3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56" y="38100"/>
            <a:ext cx="11241145" cy="11811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5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1" y="98667"/>
            <a:ext cx="12268820" cy="1373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1480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464882"/>
            <a:ext cx="11480801" cy="501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 flipV="1">
            <a:off x="-32602" y="0"/>
            <a:ext cx="12268820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 flipH="1" flipV="1">
            <a:off x="-13936" y="6627115"/>
            <a:ext cx="12200992" cy="248151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51" name="Picture 3" descr="Collective_Impact_Logo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2" y="5962350"/>
            <a:ext cx="540807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60" y="6096002"/>
            <a:ext cx="547541" cy="4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6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rgbClr val="7030A0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Wingdings" panose="05000000000000000000" pitchFamily="2" charset="2"/>
        <a:buChar char="§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Wingdings" panose="05000000000000000000" pitchFamily="2" charset="2"/>
        <a:buChar char="§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spcAft>
          <a:spcPts val="600"/>
        </a:spcAft>
        <a:buClr>
          <a:srgbClr val="13A64E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1" y="98667"/>
            <a:ext cx="12268820" cy="13734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1480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64882"/>
            <a:ext cx="11480801" cy="5012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 flipV="1">
            <a:off x="-32602" y="0"/>
            <a:ext cx="12268820" cy="182880"/>
          </a:xfrm>
          <a:prstGeom prst="rect">
            <a:avLst/>
          </a:prstGeom>
          <a:gradFill>
            <a:gsLst>
              <a:gs pos="0">
                <a:srgbClr val="EF6526"/>
              </a:gs>
              <a:gs pos="100000">
                <a:srgbClr val="EE21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 flipV="1">
            <a:off x="-13936" y="6627113"/>
            <a:ext cx="12200992" cy="248151"/>
          </a:xfrm>
          <a:prstGeom prst="rect">
            <a:avLst/>
          </a:prstGeom>
          <a:gradFill>
            <a:gsLst>
              <a:gs pos="0">
                <a:srgbClr val="EE212D"/>
              </a:gs>
              <a:gs pos="100000">
                <a:srgbClr val="EF65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1" name="Picture 3" descr="Collective_Impact_Log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1" y="5962348"/>
            <a:ext cx="540807" cy="5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59" y="6096000"/>
            <a:ext cx="547541" cy="4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800"/>
        </a:spcAft>
        <a:buFont typeface="Arial" panose="020B0604020202020204" pitchFamily="34" charset="0"/>
        <a:buNone/>
        <a:defRPr sz="3200" b="1" kern="1200">
          <a:solidFill>
            <a:srgbClr val="7030A0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800"/>
        </a:spcAft>
        <a:buClr>
          <a:srgbClr val="13A64E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800"/>
        </a:spcAft>
        <a:buClr>
          <a:srgbClr val="13A64E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800"/>
        </a:spcAft>
        <a:buClr>
          <a:srgbClr val="13A64E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800"/>
        </a:spcAft>
        <a:buClr>
          <a:srgbClr val="13A64E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Applying Collective Impact</a:t>
            </a:r>
            <a:br>
              <a:rPr lang="en-US" dirty="0"/>
            </a:br>
            <a:r>
              <a:rPr lang="en-US" dirty="0"/>
              <a:t>to a Healthy Start CAN/CI Initiative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Peer Learning Network Call #5</a:t>
            </a:r>
          </a:p>
          <a:p>
            <a:r>
              <a:rPr lang="en-US" dirty="0" smtClean="0"/>
              <a:t>Mutually Reinforcing Activities</a:t>
            </a:r>
          </a:p>
          <a:p>
            <a:r>
              <a:rPr lang="en-US" dirty="0" smtClean="0"/>
              <a:t>October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Shared Measurement</a:t>
            </a:r>
          </a:p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Identifies key measures that capture critical outcomes.</a:t>
            </a:r>
          </a:p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Establishes systems for gathering and analyzing measures.</a:t>
            </a:r>
          </a:p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Creates opportunities for “making-sense” of changes in indicators</a:t>
            </a:r>
            <a:r>
              <a:rPr lang="en-CA" sz="2800" dirty="0" smtClean="0"/>
              <a:t>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Allows participants in the group to hold each other accountable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Allows for adjustment to be made as results come in</a:t>
            </a:r>
          </a:p>
          <a:p>
            <a:pPr>
              <a:spcBef>
                <a:spcPts val="0"/>
              </a:spcBef>
              <a:spcAft>
                <a:spcPts val="1350"/>
              </a:spcAft>
            </a:pPr>
            <a:endParaRPr lang="en-CA" sz="2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 from September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red Measurment Mapping Measurment Tool&#10;Our Intended Impact ______&#10;Process: # of people/orgs at table, # of community presentations, articles, etc.&#10;Programs: # of people served, # of new initiatives, funding leveraged, etc.&#10;Policy: policy changing in own or other organizations, new investments, government policy changes&#10;Population (ultimate outcomes): # of people whose lives have changed, for example: # of high school graduates, # jobs created&#10;&#10;All contributing to shared measurment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7121" r="9840" b="57466"/>
          <a:stretch/>
        </p:blipFill>
        <p:spPr>
          <a:xfrm>
            <a:off x="1019582" y="1017271"/>
            <a:ext cx="10036345" cy="500114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85" y="38100"/>
            <a:ext cx="6093010" cy="11811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Shared Measurement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 Reducing Poverty – Change Indicators</a:t>
            </a:r>
            <a:endParaRPr lang="en-US" dirty="0"/>
          </a:p>
        </p:txBody>
      </p:sp>
      <p:pic>
        <p:nvPicPr>
          <p:cNvPr id="4" name="Content Placeholder 3" descr="Cities Reducing Poverty - Change Indicators worksheet example, showing indicator and measurment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3738" r="3226" b="4926"/>
          <a:stretch/>
        </p:blipFill>
        <p:spPr>
          <a:xfrm>
            <a:off x="315884" y="186535"/>
            <a:ext cx="11504813" cy="6230891"/>
          </a:xfrm>
        </p:spPr>
      </p:pic>
    </p:spTree>
    <p:extLst>
      <p:ext uri="{BB962C8B-B14F-4D97-AF65-F5344CB8AC3E}">
        <p14:creationId xmlns:p14="http://schemas.microsoft.com/office/powerpoint/2010/main" val="40471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85515" y="108272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Shared Measurement</a:t>
            </a:r>
            <a:endParaRPr lang="en-US" sz="4000" dirty="0"/>
          </a:p>
        </p:txBody>
      </p:sp>
      <p:pic>
        <p:nvPicPr>
          <p:cNvPr id="6" name="Picture 5" descr="group discussions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" y="2097316"/>
            <a:ext cx="5129197" cy="34033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29275" y="1948058"/>
            <a:ext cx="6364320" cy="4066980"/>
          </a:xfrm>
        </p:spPr>
        <p:txBody>
          <a:bodyPr>
            <a:normAutofit/>
          </a:bodyPr>
          <a:lstStyle/>
          <a:p>
            <a:r>
              <a:rPr lang="en-US" dirty="0" smtClean="0"/>
              <a:t>Share one possible shared measurement that your CAN is using, or might use.</a:t>
            </a:r>
          </a:p>
          <a:p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(Can be process, program, policy/system, population measure) </a:t>
            </a:r>
          </a:p>
        </p:txBody>
      </p:sp>
    </p:spTree>
    <p:extLst>
      <p:ext uri="{BB962C8B-B14F-4D97-AF65-F5344CB8AC3E}">
        <p14:creationId xmlns:p14="http://schemas.microsoft.com/office/powerpoint/2010/main" val="20992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Mutually Reinforcing Activities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9244" y="1296056"/>
            <a:ext cx="6505293" cy="5561944"/>
          </a:xfrm>
        </p:spPr>
        <p:txBody>
          <a:bodyPr>
            <a:normAutofit/>
          </a:bodyPr>
          <a:lstStyle/>
          <a:p>
            <a:pPr lvl="0" defTabSz="914400" fontAlgn="base">
              <a:spcBef>
                <a:spcPct val="0"/>
              </a:spcBef>
            </a:pPr>
            <a:r>
              <a:rPr lang="en-US" sz="1800" b="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All participants have a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shared vision for change </a:t>
            </a:r>
            <a:r>
              <a:rPr lang="en-US" sz="1800" b="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including a common understanding of the problem and a joint approach to solving it through agreed upon </a:t>
            </a:r>
            <a:r>
              <a:rPr lang="en-US" sz="1800" b="0" dirty="0" smtClean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actions</a:t>
            </a:r>
            <a:endParaRPr lang="en-US" sz="1800" b="0" dirty="0">
              <a:solidFill>
                <a:srgbClr val="000000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lvl="0" defTabSz="914400" fontAlgn="base"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Collecting data and measuring results consistently </a:t>
            </a:r>
            <a:r>
              <a:rPr lang="en-US" sz="1800" b="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across all participants ensures efforts remain aligned and participants hold each other accountable</a:t>
            </a:r>
          </a:p>
          <a:p>
            <a:pPr lvl="0" defTabSz="914400" fontAlgn="base">
              <a:spcBef>
                <a:spcPts val="2400"/>
              </a:spcBef>
            </a:pPr>
            <a:r>
              <a:rPr lang="en-US" sz="1800" b="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Participant activities must be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differentiated while still being coordinated </a:t>
            </a:r>
            <a:r>
              <a:rPr lang="en-US" sz="1800" b="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through a mutually reinforcing plan of action</a:t>
            </a:r>
          </a:p>
          <a:p>
            <a:pPr lvl="0" defTabSz="914400" fontAlgn="base">
              <a:spcBef>
                <a:spcPts val="3000"/>
              </a:spcBef>
            </a:pP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Consistent and open communication </a:t>
            </a:r>
            <a:r>
              <a:rPr lang="en-US" sz="1800" b="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is needed across the many players to build trust, assure mutual objectives, and appreciate common motivation</a:t>
            </a:r>
          </a:p>
          <a:p>
            <a:pPr lvl="0" defTabSz="914400" fontAlgn="base">
              <a:spcBef>
                <a:spcPct val="0"/>
              </a:spcBef>
              <a:spcAft>
                <a:spcPts val="1800"/>
              </a:spcAft>
            </a:pPr>
            <a:r>
              <a:rPr lang="en-US" sz="1800" b="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Creating and managing collective impact requires a dedicated staff and a specific set of skills to </a:t>
            </a:r>
            <a:r>
              <a:rPr lang="en-US" sz="1800" dirty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serve as the backbone for the entire initiative and coordinate participating organizations and </a:t>
            </a:r>
            <a:r>
              <a:rPr lang="en-US" sz="1800" dirty="0" smtClean="0">
                <a:solidFill>
                  <a:srgbClr val="000000"/>
                </a:solidFill>
                <a:latin typeface="Franklin Gothic Book" panose="020B0503020102020204" pitchFamily="34" charset="0"/>
                <a:cs typeface="Arial" pitchFamily="34" charset="0"/>
              </a:rPr>
              <a:t>agencies</a:t>
            </a:r>
            <a:endParaRPr lang="en-US" sz="1800" dirty="0">
              <a:solidFill>
                <a:srgbClr val="000000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The Five Conditions of Collective Impact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66097" y="1296056"/>
            <a:ext cx="2057398" cy="714014"/>
          </a:xfrm>
          <a:prstGeom prst="roundRect">
            <a:avLst/>
          </a:prstGeom>
          <a:solidFill>
            <a:srgbClr val="17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Common Agenda</a:t>
            </a:r>
          </a:p>
        </p:txBody>
      </p:sp>
      <p:sp>
        <p:nvSpPr>
          <p:cNvPr id="7" name="Rounded Rectangle 6" descr="Shared measurment"/>
          <p:cNvSpPr/>
          <p:nvPr/>
        </p:nvSpPr>
        <p:spPr>
          <a:xfrm>
            <a:off x="1849744" y="2299334"/>
            <a:ext cx="2057398" cy="711575"/>
          </a:xfrm>
          <a:prstGeom prst="roundRect">
            <a:avLst/>
          </a:prstGeom>
          <a:solidFill>
            <a:srgbClr val="13A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Shared Measurement</a:t>
            </a:r>
          </a:p>
        </p:txBody>
      </p:sp>
      <p:sp>
        <p:nvSpPr>
          <p:cNvPr id="8" name="Rounded Rectangle 7" descr="mutually reinforcing activities"/>
          <p:cNvSpPr/>
          <p:nvPr/>
        </p:nvSpPr>
        <p:spPr>
          <a:xfrm>
            <a:off x="1828800" y="3302481"/>
            <a:ext cx="2057400" cy="936305"/>
          </a:xfrm>
          <a:prstGeom prst="roundRect">
            <a:avLst/>
          </a:prstGeom>
          <a:solidFill>
            <a:srgbClr val="EF6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Mutually Reinforcing Activities</a:t>
            </a:r>
          </a:p>
        </p:txBody>
      </p:sp>
      <p:sp>
        <p:nvSpPr>
          <p:cNvPr id="9" name="Rounded Rectangle 8" descr="continuos communication"/>
          <p:cNvSpPr/>
          <p:nvPr/>
        </p:nvSpPr>
        <p:spPr>
          <a:xfrm>
            <a:off x="1866097" y="4487438"/>
            <a:ext cx="2057398" cy="757843"/>
          </a:xfrm>
          <a:prstGeom prst="roundRect">
            <a:avLst/>
          </a:prstGeom>
          <a:solidFill>
            <a:srgbClr val="693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Continuous Communication</a:t>
            </a:r>
          </a:p>
        </p:txBody>
      </p:sp>
      <p:sp>
        <p:nvSpPr>
          <p:cNvPr id="10" name="Rounded Rectangle 9" descr="backbone support"/>
          <p:cNvSpPr/>
          <p:nvPr/>
        </p:nvSpPr>
        <p:spPr>
          <a:xfrm>
            <a:off x="1849743" y="5490629"/>
            <a:ext cx="2057398" cy="728640"/>
          </a:xfrm>
          <a:prstGeom prst="roundRect">
            <a:avLst/>
          </a:prstGeom>
          <a:solidFill>
            <a:srgbClr val="19A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Backbone Support </a:t>
            </a:r>
          </a:p>
        </p:txBody>
      </p:sp>
      <p:grpSp>
        <p:nvGrpSpPr>
          <p:cNvPr id="16" name="Group 15" descr="Divider lines"/>
          <p:cNvGrpSpPr/>
          <p:nvPr/>
        </p:nvGrpSpPr>
        <p:grpSpPr>
          <a:xfrm>
            <a:off x="1828800" y="2169143"/>
            <a:ext cx="8675737" cy="3217801"/>
            <a:chOff x="1828800" y="2169143"/>
            <a:chExt cx="8675737" cy="321780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828800" y="2169143"/>
              <a:ext cx="8657625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845169" y="4371423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845169" y="5386944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45169" y="3164609"/>
              <a:ext cx="86593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961552" y="6357907"/>
            <a:ext cx="1657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Source: FSG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6440" y="615974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6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marack log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58" b="11748"/>
          <a:stretch/>
        </p:blipFill>
        <p:spPr>
          <a:xfrm>
            <a:off x="161364" y="5943064"/>
            <a:ext cx="1035423" cy="575342"/>
          </a:xfrm>
          <a:prstGeom prst="rect">
            <a:avLst/>
          </a:prstGeom>
        </p:spPr>
      </p:pic>
      <p:graphicFrame>
        <p:nvGraphicFramePr>
          <p:cNvPr id="7" name="Content Placeholder 6" descr="common agenda, shared measurment, mutually reinfocing activities, continuous communication, and backbone organiz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811387"/>
              </p:ext>
            </p:extLst>
          </p:nvPr>
        </p:nvGraphicFramePr>
        <p:xfrm>
          <a:off x="223838" y="1455215"/>
          <a:ext cx="11582400" cy="450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/>
                <a:gridCol w="2316480"/>
                <a:gridCol w="2316480"/>
                <a:gridCol w="2316480"/>
                <a:gridCol w="231648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Common Agenda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Shared Measurement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Mutually Reinforcing Activities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050" dirty="0" smtClean="0"/>
                        <a:t> </a:t>
                      </a:r>
                      <a:r>
                        <a:rPr lang="en-CA" sz="1600" dirty="0" smtClean="0"/>
                        <a:t>Continuous Communication</a:t>
                      </a:r>
                      <a:endParaRPr lang="en-US" sz="1400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/>
                        <a:t>Backbone Organization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272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4287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Improve Perinatal outcomes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Reduce racial and ethnic disparities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Use community-based approaches to service delivery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Facilitate access to comprehensive health and social services for women, infants and their families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Achieve Healthy Start Benchmarks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Measurement Process and Approach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Improve Women’s Health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Promote Quality Services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Strengthen Family Resilience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Achieve Collective Impact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Increase Accountability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Audiences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Media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00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Coordination</a:t>
                      </a:r>
                    </a:p>
                    <a:p>
                      <a:pPr marL="400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Facilitation</a:t>
                      </a:r>
                    </a:p>
                    <a:p>
                      <a:pPr marL="4000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 smtClean="0"/>
                        <a:t>Administrative Support</a:t>
                      </a: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44798" y="0"/>
            <a:ext cx="11241145" cy="1181100"/>
          </a:xfrm>
        </p:spPr>
        <p:txBody>
          <a:bodyPr>
            <a:normAutofit/>
          </a:bodyPr>
          <a:lstStyle/>
          <a:p>
            <a:r>
              <a:rPr lang="en-US" sz="3600" dirty="0"/>
              <a:t>Collective Impact &amp; Healthy </a:t>
            </a:r>
            <a:r>
              <a:rPr lang="en-US" sz="3600" dirty="0" smtClean="0"/>
              <a:t>Start</a:t>
            </a:r>
            <a:endParaRPr lang="en-US" sz="3600" dirty="0"/>
          </a:p>
        </p:txBody>
      </p:sp>
      <p:sp>
        <p:nvSpPr>
          <p:cNvPr id="8" name="Rectangle 7" descr="bullseye icon"/>
          <p:cNvSpPr/>
          <p:nvPr/>
        </p:nvSpPr>
        <p:spPr>
          <a:xfrm>
            <a:off x="715918" y="2212061"/>
            <a:ext cx="1007459" cy="827394"/>
          </a:xfrm>
          <a:prstGeom prst="rect">
            <a:avLst/>
          </a:prstGeom>
          <a:blipFill>
            <a:blip r:embed="rId4">
              <a:extLst/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 descr="tape measurer icon"/>
          <p:cNvSpPr/>
          <p:nvPr/>
        </p:nvSpPr>
        <p:spPr>
          <a:xfrm>
            <a:off x="2925071" y="2050026"/>
            <a:ext cx="1438262" cy="1230582"/>
          </a:xfrm>
          <a:prstGeom prst="rect">
            <a:avLst/>
          </a:prstGeom>
          <a:blipFill>
            <a:blip r:embed="rId5">
              <a:extLst/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sp>
        <p:nvSpPr>
          <p:cNvPr id="10" name="Rectangle 9" descr="venn diagram icon"/>
          <p:cNvSpPr/>
          <p:nvPr/>
        </p:nvSpPr>
        <p:spPr>
          <a:xfrm>
            <a:off x="5246240" y="2050026"/>
            <a:ext cx="1438262" cy="1230582"/>
          </a:xfrm>
          <a:prstGeom prst="rect">
            <a:avLst/>
          </a:prstGeom>
          <a:blipFill>
            <a:blip r:embed="rId6">
              <a:extLst/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</p:sp>
      <p:sp>
        <p:nvSpPr>
          <p:cNvPr id="11" name="Rectangle 10" descr="speech bubble icon"/>
          <p:cNvSpPr/>
          <p:nvPr/>
        </p:nvSpPr>
        <p:spPr>
          <a:xfrm>
            <a:off x="7838757" y="2212061"/>
            <a:ext cx="1076438" cy="855550"/>
          </a:xfrm>
          <a:prstGeom prst="rect">
            <a:avLst/>
          </a:prstGeom>
          <a:blipFill>
            <a:blip r:embed="rId7">
              <a:extLst/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</p:sp>
      <p:sp>
        <p:nvSpPr>
          <p:cNvPr id="12" name="Rectangle 11" descr="backbone icon"/>
          <p:cNvSpPr/>
          <p:nvPr/>
        </p:nvSpPr>
        <p:spPr>
          <a:xfrm>
            <a:off x="9948869" y="2050026"/>
            <a:ext cx="1438262" cy="1230582"/>
          </a:xfrm>
          <a:prstGeom prst="rect">
            <a:avLst/>
          </a:prstGeom>
          <a:blipFill>
            <a:blip r:embed="rId8">
              <a:extLst/>
            </a:blip>
            <a:srcRect/>
            <a:stretch>
              <a:fillRect l="-10000" r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7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nn diagram showing Activity A, Activity B, and Activity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6" y="2829864"/>
            <a:ext cx="6510337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The programs and services that are actually delivered to contribute to achieving the intended impact.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Mutually Reinforcing Activities? </a:t>
            </a:r>
            <a:endParaRPr lang="en-US" dirty="0"/>
          </a:p>
        </p:txBody>
      </p:sp>
      <p:sp>
        <p:nvSpPr>
          <p:cNvPr id="8" name="Right Arrow 7" descr="arrow pointing to the heart that says &quot;collective impact&quot;"/>
          <p:cNvSpPr/>
          <p:nvPr/>
        </p:nvSpPr>
        <p:spPr>
          <a:xfrm rot="1279103">
            <a:off x="2785584" y="3359561"/>
            <a:ext cx="2793130" cy="108949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Heart 9" descr="heart"/>
          <p:cNvSpPr/>
          <p:nvPr/>
        </p:nvSpPr>
        <p:spPr>
          <a:xfrm>
            <a:off x="5468492" y="4206839"/>
            <a:ext cx="608666" cy="629313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299024">
            <a:off x="2907034" y="3619238"/>
            <a:ext cx="214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Franklin Gothic Book" panose="020B0503020102020204" pitchFamily="34" charset="0"/>
              </a:rPr>
              <a:t>Collective Impact</a:t>
            </a:r>
            <a:endParaRPr lang="en-US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732" y="1426014"/>
            <a:ext cx="6350858" cy="5002047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Agreeing on key outcomes;</a:t>
            </a:r>
          </a:p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Identifying opportunities for orchestration AND specialization;</a:t>
            </a:r>
          </a:p>
          <a:p>
            <a:pPr marL="457200" indent="-457200">
              <a:spcBef>
                <a:spcPts val="0"/>
              </a:spcBef>
              <a:spcAft>
                <a:spcPts val="1350"/>
              </a:spcAft>
              <a:buFont typeface="Arial" panose="020B0604020202020204" pitchFamily="34" charset="0"/>
              <a:buChar char="•"/>
            </a:pPr>
            <a:r>
              <a:rPr lang="en-CA" sz="3600" dirty="0" smtClean="0"/>
              <a:t>Considering how activities might “join up.”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Mutually Reinforcing Activities Include: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Allows refinement and support of existing programs/activities towards impact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See whether existing programs should be linked/joined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Identify gaps for consumers/community members in services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Mutually Reinforcing Activities?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0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Content Placeholder 3" descr="Decorative image of notebo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504" y="1311443"/>
            <a:ext cx="5030772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328967" y="1475606"/>
            <a:ext cx="4502212" cy="4648200"/>
          </a:xfrm>
        </p:spPr>
        <p:txBody>
          <a:bodyPr>
            <a:noAutofit/>
          </a:bodyPr>
          <a:lstStyle/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Welcome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Check-In</a:t>
            </a:r>
          </a:p>
          <a:p>
            <a:pPr marL="1120140" lvl="1" indent="-2857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Group Discussion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Today’s Objectives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Wrap- In</a:t>
            </a:r>
          </a:p>
          <a:p>
            <a:pPr marL="1234440" lvl="1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Revisit Shared Measurement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Overview Mutually Reinforcing Activities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Share and Discuss Tools – MRA</a:t>
            </a: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r>
              <a:rPr lang="en-US" sz="12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Wrap-Up &amp; Reminders</a:t>
            </a:r>
          </a:p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548640" indent="-40005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AutoNum type="romanUcPeriod"/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4859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en-US" sz="1200" dirty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5" name="Picture 5" descr="decorative image of p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93" r="2646" b="50730"/>
          <a:stretch/>
        </p:blipFill>
        <p:spPr bwMode="auto">
          <a:xfrm rot="6223314">
            <a:off x="1451218" y="3788060"/>
            <a:ext cx="3599868" cy="4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72113" y="2097316"/>
            <a:ext cx="6200066" cy="37892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What experiences have you had in your community with programs/agencies/organizations coming together to work towards a common goal?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group discussion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" y="2097316"/>
            <a:ext cx="4909372" cy="32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9275" y="2097316"/>
            <a:ext cx="6042904" cy="378923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What kind of an environment, or group dynamic, have you fostered to make this type of cooperation possible?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group discussion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" y="2097316"/>
            <a:ext cx="4978468" cy="33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Existing Programs &amp; Services Inventory</a:t>
            </a:r>
            <a:endParaRPr lang="en-US" dirty="0"/>
          </a:p>
        </p:txBody>
      </p:sp>
      <p:pic>
        <p:nvPicPr>
          <p:cNvPr id="2" name="Picture 1" descr="Existing Programs &amp; Services Inventory Exercise&#10;Exercise Description: Exercise - this facilitation exercise provides a quick and easy way to engage community partners in hopes of helping to generate a current inventory of programs and services related to your issue&#10;&#10;Exercise How-To: &#10;1. Identify key priority areas within your Collective Impact efforts and post them on a blank wall&#10;2. Invite participants to think about hte projects or activities that you and/or your organization delivery - or those you are aware of in the community - that contribute to our CI effort. Write the name on the program or activity on a post-it on their table. Each post-it should have: the name of the activity or program, and your name and email address (in case people want to know more) (15 minutes)&#10;3. Post the post-it notes under the appropriate heading on the wall. Effort should be made to cluster duplicate and/or like post-it together (15 minutes)"/>
          <p:cNvPicPr>
            <a:picLocks noChangeAspect="1"/>
          </p:cNvPicPr>
          <p:nvPr/>
        </p:nvPicPr>
        <p:blipFill rotWithShape="1">
          <a:blip r:embed="rId3"/>
          <a:srcRect b="26133"/>
          <a:stretch/>
        </p:blipFill>
        <p:spPr>
          <a:xfrm>
            <a:off x="203200" y="1366838"/>
            <a:ext cx="7298267" cy="5123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Exercise debrief:&#10;Invite participants to view what's been posted on the wall:&#10;Look at all the work we are currently doing. What might be possible if we couldn't coordinate and align this work?"/>
          <p:cNvPicPr>
            <a:picLocks noChangeAspect="1"/>
          </p:cNvPicPr>
          <p:nvPr/>
        </p:nvPicPr>
        <p:blipFill rotWithShape="1">
          <a:blip r:embed="rId3"/>
          <a:srcRect l="3704" t="75673" r="11728"/>
          <a:stretch/>
        </p:blipFill>
        <p:spPr>
          <a:xfrm>
            <a:off x="7027333" y="1896533"/>
            <a:ext cx="5283200" cy="1894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Tool: Designing Your Mutually Reinforcing Activities</a:t>
            </a:r>
            <a:endParaRPr lang="en-US" dirty="0"/>
          </a:p>
        </p:txBody>
      </p:sp>
      <p:pic>
        <p:nvPicPr>
          <p:cNvPr id="6" name="Picture 5" descr="Desigining Your Mutually Reinforcing Activities worksheet exam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039340"/>
            <a:ext cx="5063495" cy="5664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esigning Your Mutually Reinforcing Activities Worksheet examp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29" y="1039340"/>
            <a:ext cx="4604276" cy="5345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Mutually Reinfocing Activities - Feedback Matrix&#10;Heart: What I like about this is&#10;Arrow: What I would improve is&#10;Question mark: Questions I still have&#10;Light bulb: New ideas this gives m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148" y="2133600"/>
            <a:ext cx="2807852" cy="3338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73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 &amp; Reflections?</a:t>
            </a:r>
          </a:p>
        </p:txBody>
      </p:sp>
      <p:pic>
        <p:nvPicPr>
          <p:cNvPr id="4" name="Content Placeholder 6" descr="hands raised questions 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727188" y="2209800"/>
            <a:ext cx="3688081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5791200" y="2324098"/>
            <a:ext cx="4876800" cy="2590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None/>
              <a:defRPr sz="3200" b="1" kern="1200">
                <a:solidFill>
                  <a:srgbClr val="1755A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rgbClr val="1755A5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rgbClr val="1755A5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rgbClr val="1755A5"/>
              </a:buClr>
              <a:buFont typeface="Arial" panose="020B0604020202020204" pitchFamily="34" charset="0"/>
              <a:buChar char="–"/>
              <a:defRPr sz="3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800"/>
              </a:spcAft>
              <a:buClr>
                <a:srgbClr val="1755A5"/>
              </a:buClr>
              <a:buFont typeface="Arial" panose="020B0604020202020204" pitchFamily="34" charset="0"/>
              <a:buChar char="»"/>
              <a:defRPr sz="3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base">
              <a:spcBef>
                <a:spcPts val="0"/>
              </a:spcBef>
              <a:spcAft>
                <a:spcPts val="0"/>
              </a:spcAft>
              <a:buClr>
                <a:srgbClr val="1755A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Questions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  <a:buClr>
                <a:srgbClr val="1755A5"/>
              </a:buClr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fontAlgn="base">
              <a:spcBef>
                <a:spcPts val="0"/>
              </a:spcBef>
              <a:spcAft>
                <a:spcPts val="0"/>
              </a:spcAft>
              <a:buClr>
                <a:srgbClr val="1755A5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Thoughts or reflections?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006" y="1464881"/>
            <a:ext cx="6701230" cy="51054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Our tools that we present are OPTIONAL resources, NOT </a:t>
            </a:r>
            <a:r>
              <a:rPr lang="en-US" dirty="0" smtClean="0"/>
              <a:t>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December call will focus on CI Conditions: Continuous Communication &amp; Backbone Functions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Materials from the call today will be shared in the forums in the coming days.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Please continue to use the forums to post questions and share about yourself and your CAN.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November’s CI-PLNs will take place face-to-fact during the HS Convention (Morning of Day 1, Nov. 16th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Wrap Up &amp; Reminders</a:t>
            </a:r>
            <a:endParaRPr lang="en-US" sz="4000" dirty="0"/>
          </a:p>
        </p:txBody>
      </p:sp>
      <p:pic>
        <p:nvPicPr>
          <p:cNvPr id="4" name="Picture 3" descr="December calendar graph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680">
            <a:off x="7554952" y="2252696"/>
            <a:ext cx="3986376" cy="28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CI PLN Meeting :</a:t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Action Planning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 November 2015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32348" y="2490540"/>
            <a:ext cx="11599483" cy="1470025"/>
          </a:xfrm>
        </p:spPr>
        <p:txBody>
          <a:bodyPr/>
          <a:lstStyle/>
          <a:p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57825" y="2097316"/>
            <a:ext cx="6214354" cy="37892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question(s) do you have of your peers that we haven’t had the time to address thus far?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can we do to support you all connecting between calls?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28" y="0"/>
            <a:ext cx="6053567" cy="11811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Group Discussion</a:t>
            </a:r>
            <a:endParaRPr lang="en-US" sz="4000" dirty="0"/>
          </a:p>
        </p:txBody>
      </p:sp>
      <p:pic>
        <p:nvPicPr>
          <p:cNvPr id="6" name="Picture 5" descr="Discussion group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" y="2097316"/>
            <a:ext cx="5009385" cy="33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 descr="roadmap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88922" y="1996240"/>
            <a:ext cx="30317564" cy="1819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28874" y="224320"/>
            <a:ext cx="11480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Roadmap</a:t>
            </a:r>
          </a:p>
        </p:txBody>
      </p:sp>
      <p:graphicFrame>
        <p:nvGraphicFramePr>
          <p:cNvPr id="6" name="Shape 382" descr="module session descriptions"/>
          <p:cNvGraphicFramePr/>
          <p:nvPr>
            <p:extLst>
              <p:ext uri="{D42A27DB-BD31-4B8C-83A1-F6EECF244321}">
                <p14:modId xmlns:p14="http://schemas.microsoft.com/office/powerpoint/2010/main" val="3961077760"/>
              </p:ext>
            </p:extLst>
          </p:nvPr>
        </p:nvGraphicFramePr>
        <p:xfrm>
          <a:off x="262613" y="1519161"/>
          <a:ext cx="7020925" cy="41879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83091"/>
                <a:gridCol w="6037834"/>
              </a:tblGrid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 smtClean="0"/>
                        <a:t>Session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 smtClean="0"/>
                        <a:t>Monthly Call Focus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/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1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Building Relationships &amp; PLN Goal Setting 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2</a:t>
                      </a:r>
                      <a:endParaRPr lang="en-US" sz="2000" b="1" u="none" strike="noStrike" cap="none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baseline="0" dirty="0"/>
                        <a:t>Exploring the CI Pre-Conditions</a:t>
                      </a:r>
                      <a:endParaRPr lang="en-US" sz="2000" b="1" u="none" strike="noStrike" cap="none" baseline="0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3</a:t>
                      </a:r>
                      <a:endParaRPr lang="en-US" sz="2000" b="1" u="none" strike="noStrike" cap="none" baseline="0" dirty="0">
                        <a:solidFill>
                          <a:schemeClr val="lt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Common Agenda</a:t>
                      </a:r>
                      <a:endParaRPr lang="en-US" sz="2000" b="1" u="none" strike="noStrike" cap="none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4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Shared Measurement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5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Mutually Reinforcing Activities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8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6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000" u="none" strike="noStrike" cap="none" baseline="0" dirty="0"/>
                        <a:t>Year 1 Collective Impact Implementation Plans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7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Continuous Communications &amp; Backbone Infrastructure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3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8</a:t>
                      </a:r>
                      <a:endParaRPr lang="en-US" sz="2000" b="1" u="none" strike="noStrike" cap="none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strike="noStrike" cap="none" baseline="0" dirty="0"/>
                        <a:t>Reflecting On Our Learning Journey</a:t>
                      </a:r>
                      <a:endParaRPr lang="en-US" sz="2000" b="1" u="none" strike="noStrike" cap="none" baseline="0" dirty="0"/>
                    </a:p>
                  </a:txBody>
                  <a:tcPr marL="68575" marR="68575" marT="34300" marB="343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" name="Shape 102" descr="arrow pointing at mutually reinforcing activities"/>
          <p:cNvSpPr/>
          <p:nvPr/>
        </p:nvSpPr>
        <p:spPr>
          <a:xfrm>
            <a:off x="4869243" y="3858378"/>
            <a:ext cx="1747570" cy="49783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635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020492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Creating a Safe Space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930" y="1438835"/>
            <a:ext cx="10394576" cy="4773706"/>
          </a:xfrm>
        </p:spPr>
        <p:txBody>
          <a:bodyPr>
            <a:noAutofit/>
          </a:bodyPr>
          <a:lstStyle/>
          <a:p>
            <a:r>
              <a:rPr lang="en-CA" sz="2800" u="sng" dirty="0" smtClean="0"/>
              <a:t>We </a:t>
            </a:r>
            <a:r>
              <a:rPr lang="en-CA" sz="2800" u="sng" dirty="0"/>
              <a:t>agree to: </a:t>
            </a:r>
            <a:endParaRPr lang="en-US" sz="28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Listen with attention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Speak with intention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Contribute to the well-being of the group</a:t>
            </a:r>
            <a:endParaRPr lang="en-US" sz="2400" dirty="0"/>
          </a:p>
          <a:p>
            <a:r>
              <a:rPr lang="en-CA" sz="2400" dirty="0"/>
              <a:t> </a:t>
            </a:r>
            <a:r>
              <a:rPr lang="en-CA" sz="2800" u="sng" dirty="0" smtClean="0"/>
              <a:t>We </a:t>
            </a:r>
            <a:r>
              <a:rPr lang="en-CA" sz="2800" u="sng" dirty="0"/>
              <a:t>commit to: </a:t>
            </a:r>
            <a:endParaRPr lang="en-US" sz="2800" u="sng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Keep the stories we share in </a:t>
            </a:r>
            <a:r>
              <a:rPr lang="en-CA" sz="2400" dirty="0" smtClean="0"/>
              <a:t>our community </a:t>
            </a:r>
            <a:r>
              <a:rPr lang="en-CA" sz="2400" dirty="0"/>
              <a:t>confidential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Listening with compassion and curiosity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Asking each other for what we need and offer what we can</a:t>
            </a:r>
            <a:endParaRPr lang="en-US" sz="2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CA" sz="2400" dirty="0"/>
              <a:t>Pausing, from time to time, to re-gather our thoughts or </a:t>
            </a:r>
            <a:r>
              <a:rPr lang="en-CA" sz="2400" dirty="0" smtClean="0"/>
              <a:t>focus</a:t>
            </a:r>
            <a:endParaRPr lang="en-US" sz="2400" dirty="0"/>
          </a:p>
        </p:txBody>
      </p:sp>
      <p:pic>
        <p:nvPicPr>
          <p:cNvPr id="5" name="Content Placeholder 4" descr="Knowledge Directs Understanding Affects repeats in spiral pattern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07" y="1645397"/>
            <a:ext cx="3187699" cy="295349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9269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5456145" cy="1219200"/>
          </a:xfrm>
        </p:spPr>
        <p:txBody>
          <a:bodyPr/>
          <a:lstStyle/>
          <a:p>
            <a:pPr algn="l"/>
            <a:r>
              <a:rPr lang="en-US" dirty="0" smtClean="0"/>
              <a:t>Reminder: Post Call Reflection Tool</a:t>
            </a:r>
            <a:endParaRPr lang="en-US" dirty="0"/>
          </a:p>
        </p:txBody>
      </p:sp>
      <p:pic>
        <p:nvPicPr>
          <p:cNvPr id="3" name="Picture 2" descr="My Reflections worksheet&#10;Call date&#10;Call Focus &amp; Intent&#10;Boxes include Key Themes, Putting it into Practice, Burning Questions, and Using the Tool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45" y="168442"/>
            <a:ext cx="5003334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24005" y="1464879"/>
            <a:ext cx="11582643" cy="51053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358C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Increase understanding </a:t>
            </a:r>
            <a:r>
              <a:rPr lang="en-US" sz="3200" b="0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share examples of mutually reinforcing activities </a:t>
            </a:r>
            <a:endParaRPr lang="en-US" sz="3200" b="0" i="0" u="none" strike="noStrike" cap="none" baseline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9358C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9358C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Introduce </a:t>
            </a:r>
            <a:r>
              <a:rPr lang="en-US" sz="3200" b="0" i="0" u="none" strike="noStrike" cap="none" baseline="0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and discuss</a:t>
            </a:r>
            <a:r>
              <a:rPr lang="en-US" sz="3200" b="0" i="0" u="none" strike="noStrike" cap="none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3200" b="0" i="0" u="none" strike="noStrike" cap="none" baseline="0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tools that will help your CAN/CI initiative begin to explore this condition</a:t>
            </a:r>
            <a:endParaRPr lang="en-US" sz="3200" b="0" i="0" u="none" strike="noStrike" cap="none" baseline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9358C"/>
              </a:buClr>
              <a:buFont typeface="Arial"/>
              <a:buNone/>
            </a:pPr>
            <a:endParaRPr sz="3200" b="0" i="0" u="none" strike="noStrike" cap="none" baseline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9358C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Discuss November’s face to face CI-PLN</a:t>
            </a:r>
            <a:endParaRPr lang="en-US" sz="3200" b="0" i="0" u="none" strike="noStrike" cap="none" baseline="0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39657" y="38100"/>
            <a:ext cx="11241145" cy="118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Today’s Call Objectives</a:t>
            </a:r>
          </a:p>
        </p:txBody>
      </p:sp>
    </p:spTree>
    <p:extLst>
      <p:ext uri="{BB962C8B-B14F-4D97-AF65-F5344CB8AC3E}">
        <p14:creationId xmlns:p14="http://schemas.microsoft.com/office/powerpoint/2010/main" val="23437487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Wrap-In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Revisiting Shared Measurement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f863cf5-7651-4020-b2b2-e9dea12a6c2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Healthy_Start_EPIC_Template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lthy_Start_CI_Template [Read-Only]" id="{8640C7B1-AB02-41C7-861E-8A8600A669E4}" vid="{D88C51E8-74A5-459B-8C75-189C0E3B2659}"/>
    </a:ext>
  </a:extLst>
</a:theme>
</file>

<file path=ppt/theme/theme2.xml><?xml version="1.0" encoding="utf-8"?>
<a:theme xmlns:a="http://schemas.openxmlformats.org/drawingml/2006/main" name="2_Healthy_Start_EPIC_Template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lthy_Start_CI_Template [Read-Only]" id="{8640C7B1-AB02-41C7-861E-8A8600A669E4}" vid="{D88C51E8-74A5-459B-8C75-189C0E3B26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Healthy_Start_CI_Template</Template>
  <TotalTime>8650</TotalTime>
  <Words>747</Words>
  <Application>Microsoft Office PowerPoint</Application>
  <PresentationFormat>Custom</PresentationFormat>
  <Paragraphs>167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Healthy_Start_EPIC_Template (3)</vt:lpstr>
      <vt:lpstr>2_Healthy_Start_EPIC_Template (3)</vt:lpstr>
      <vt:lpstr>Applying Collective Impact to a Healthy Start CAN/CI Initiative </vt:lpstr>
      <vt:lpstr>Agenda</vt:lpstr>
      <vt:lpstr>Check-In</vt:lpstr>
      <vt:lpstr>Group Discussion</vt:lpstr>
      <vt:lpstr>Roadmap</vt:lpstr>
      <vt:lpstr>Creating a Safe Space</vt:lpstr>
      <vt:lpstr>Reminder: Post Call Reflection Tool</vt:lpstr>
      <vt:lpstr>Today’s Call Objectives</vt:lpstr>
      <vt:lpstr>Wrap-In</vt:lpstr>
      <vt:lpstr>Follow-up from September Call</vt:lpstr>
      <vt:lpstr>Shared Measurement Tool</vt:lpstr>
      <vt:lpstr>Cities Reducing Poverty – Change Indicators</vt:lpstr>
      <vt:lpstr>Shared Measurement</vt:lpstr>
      <vt:lpstr>Overview of Mutually Reinforcing Activities</vt:lpstr>
      <vt:lpstr>The Five Conditions of Collective Impact</vt:lpstr>
      <vt:lpstr>Collective Impact &amp; Healthy Start</vt:lpstr>
      <vt:lpstr>What are Mutually Reinforcing Activities? </vt:lpstr>
      <vt:lpstr>Mutually Reinforcing Activities Include: </vt:lpstr>
      <vt:lpstr>Why Mutually Reinforcing Activities?</vt:lpstr>
      <vt:lpstr>Group Discussion</vt:lpstr>
      <vt:lpstr>Group Discussion</vt:lpstr>
      <vt:lpstr>Tool: Existing Programs &amp; Services Inventory</vt:lpstr>
      <vt:lpstr>Tool: Designing Your Mutually Reinforcing Activities</vt:lpstr>
      <vt:lpstr>Questions &amp; Reflections?</vt:lpstr>
      <vt:lpstr>Wrap Up &amp; Reminders</vt:lpstr>
      <vt:lpstr>Next CI PLN Meeting : Action Planning  November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Collective Impact to a Healthy Start CAN/CI Initiative </dc:title>
  <dc:subject>Collective Impact</dc:subject>
  <dc:creator>HRSA;Healthy Start EPIC</dc:creator>
  <cp:keywords>Collective Impact</cp:keywords>
  <cp:lastModifiedBy>Michelle Vatalaro</cp:lastModifiedBy>
  <cp:revision>193</cp:revision>
  <cp:lastPrinted>2015-09-07T02:09:09Z</cp:lastPrinted>
  <dcterms:created xsi:type="dcterms:W3CDTF">2015-06-03T13:44:22Z</dcterms:created>
  <dcterms:modified xsi:type="dcterms:W3CDTF">2016-02-22T01:39:05Z</dcterms:modified>
</cp:coreProperties>
</file>