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05" r:id="rId3"/>
    <p:sldId id="363" r:id="rId4"/>
    <p:sldId id="393" r:id="rId5"/>
    <p:sldId id="364" r:id="rId6"/>
    <p:sldId id="401" r:id="rId7"/>
    <p:sldId id="405" r:id="rId8"/>
    <p:sldId id="361" r:id="rId9"/>
    <p:sldId id="410" r:id="rId10"/>
    <p:sldId id="421" r:id="rId11"/>
    <p:sldId id="422" r:id="rId12"/>
    <p:sldId id="423" r:id="rId13"/>
    <p:sldId id="287" r:id="rId14"/>
    <p:sldId id="412" r:id="rId15"/>
    <p:sldId id="415" r:id="rId16"/>
    <p:sldId id="414" r:id="rId17"/>
    <p:sldId id="418" r:id="rId18"/>
    <p:sldId id="416" r:id="rId19"/>
    <p:sldId id="419" r:id="rId20"/>
    <p:sldId id="420" r:id="rId21"/>
    <p:sldId id="338" r:id="rId22"/>
    <p:sldId id="320" r:id="rId23"/>
    <p:sldId id="288"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4" autoAdjust="0"/>
    <p:restoredTop sz="86433" autoAdjust="0"/>
  </p:normalViewPr>
  <p:slideViewPr>
    <p:cSldViewPr snapToGrid="0">
      <p:cViewPr>
        <p:scale>
          <a:sx n="70" d="100"/>
          <a:sy n="70" d="100"/>
        </p:scale>
        <p:origin x="-258" y="132"/>
      </p:cViewPr>
      <p:guideLst>
        <p:guide orient="horz" pos="2160"/>
        <p:guide pos="3840"/>
      </p:guideLst>
    </p:cSldViewPr>
  </p:slideViewPr>
  <p:outlineViewPr>
    <p:cViewPr>
      <p:scale>
        <a:sx n="33" d="100"/>
        <a:sy n="33" d="100"/>
      </p:scale>
      <p:origin x="0" y="130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CCAB740-A7CE-467F-A616-6B0962D8DBD2}" type="datetimeFigureOut">
              <a:rPr lang="en-US" smtClean="0"/>
              <a:pPr/>
              <a:t>2/21/2016</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D008DB7-1052-4118-B4D0-A68482100963}" type="slidenum">
              <a:rPr lang="en-US" smtClean="0"/>
              <a:pPr/>
              <a:t>‹#›</a:t>
            </a:fld>
            <a:endParaRPr lang="en-US" dirty="0"/>
          </a:p>
        </p:txBody>
      </p:sp>
    </p:spTree>
    <p:extLst>
      <p:ext uri="{BB962C8B-B14F-4D97-AF65-F5344CB8AC3E}">
        <p14:creationId xmlns:p14="http://schemas.microsoft.com/office/powerpoint/2010/main" val="11537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a:t>
            </a:fld>
            <a:endParaRPr lang="en-US" dirty="0"/>
          </a:p>
        </p:txBody>
      </p:sp>
    </p:spTree>
    <p:extLst>
      <p:ext uri="{BB962C8B-B14F-4D97-AF65-F5344CB8AC3E}">
        <p14:creationId xmlns:p14="http://schemas.microsoft.com/office/powerpoint/2010/main" val="330496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762000" y="1190625"/>
            <a:ext cx="5710238" cy="3211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723434" y="4581080"/>
            <a:ext cx="5787474" cy="3748155"/>
          </a:xfrm>
          <a:prstGeom prst="rect">
            <a:avLst/>
          </a:prstGeom>
          <a:noFill/>
          <a:ln>
            <a:noFill/>
          </a:ln>
        </p:spPr>
        <p:txBody>
          <a:bodyPr lIns="95719" tIns="47846" rIns="95719" bIns="47846"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4097787" y="9041519"/>
            <a:ext cx="3134881" cy="477608"/>
          </a:xfrm>
          <a:prstGeom prst="rect">
            <a:avLst/>
          </a:prstGeom>
          <a:noFill/>
          <a:ln>
            <a:noFill/>
          </a:ln>
        </p:spPr>
        <p:txBody>
          <a:bodyPr lIns="95719" tIns="47846" rIns="95719" bIns="4784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10</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97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11</a:t>
            </a:fld>
            <a:endParaRPr lang="en-US" dirty="0"/>
          </a:p>
        </p:txBody>
      </p:sp>
    </p:spTree>
    <p:extLst>
      <p:ext uri="{BB962C8B-B14F-4D97-AF65-F5344CB8AC3E}">
        <p14:creationId xmlns:p14="http://schemas.microsoft.com/office/powerpoint/2010/main" val="164075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12</a:t>
            </a:fld>
            <a:endParaRPr lang="en-US" dirty="0"/>
          </a:p>
        </p:txBody>
      </p:sp>
    </p:spTree>
    <p:extLst>
      <p:ext uri="{BB962C8B-B14F-4D97-AF65-F5344CB8AC3E}">
        <p14:creationId xmlns:p14="http://schemas.microsoft.com/office/powerpoint/2010/main" val="122157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13</a:t>
            </a:fld>
            <a:endParaRPr lang="en-US" dirty="0"/>
          </a:p>
        </p:txBody>
      </p:sp>
    </p:spTree>
    <p:extLst>
      <p:ext uri="{BB962C8B-B14F-4D97-AF65-F5344CB8AC3E}">
        <p14:creationId xmlns:p14="http://schemas.microsoft.com/office/powerpoint/2010/main" val="421781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22F4E32B-120D-4300-9209-A8C90937AA4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494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FBD829-2BBB-4EEB-939A-095572F7BEEA}" type="slidenum">
              <a:rPr lang="en-US" smtClean="0"/>
              <a:t>15</a:t>
            </a:fld>
            <a:endParaRPr lang="en-US"/>
          </a:p>
        </p:txBody>
      </p:sp>
    </p:spTree>
    <p:extLst>
      <p:ext uri="{BB962C8B-B14F-4D97-AF65-F5344CB8AC3E}">
        <p14:creationId xmlns:p14="http://schemas.microsoft.com/office/powerpoint/2010/main" val="371148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FBD829-2BBB-4EEB-939A-095572F7BEE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72794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008DB7-1052-4118-B4D0-A68482100963}" type="slidenum">
              <a:rPr lang="en-US" smtClean="0"/>
              <a:pPr/>
              <a:t>17</a:t>
            </a:fld>
            <a:endParaRPr lang="en-US" dirty="0"/>
          </a:p>
        </p:txBody>
      </p:sp>
    </p:spTree>
    <p:extLst>
      <p:ext uri="{BB962C8B-B14F-4D97-AF65-F5344CB8AC3E}">
        <p14:creationId xmlns:p14="http://schemas.microsoft.com/office/powerpoint/2010/main" val="76428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18</a:t>
            </a:fld>
            <a:endParaRPr lang="en-US" dirty="0"/>
          </a:p>
        </p:txBody>
      </p:sp>
    </p:spTree>
    <p:extLst>
      <p:ext uri="{BB962C8B-B14F-4D97-AF65-F5344CB8AC3E}">
        <p14:creationId xmlns:p14="http://schemas.microsoft.com/office/powerpoint/2010/main" val="412101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008DB7-1052-4118-B4D0-A68482100963}" type="slidenum">
              <a:rPr lang="en-US" smtClean="0"/>
              <a:pPr/>
              <a:t>19</a:t>
            </a:fld>
            <a:endParaRPr lang="en-US" dirty="0"/>
          </a:p>
        </p:txBody>
      </p:sp>
    </p:spTree>
    <p:extLst>
      <p:ext uri="{BB962C8B-B14F-4D97-AF65-F5344CB8AC3E}">
        <p14:creationId xmlns:p14="http://schemas.microsoft.com/office/powerpoint/2010/main" val="16022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pPr marL="176108" indent="-176108">
              <a:buFontTx/>
              <a:buChar char="-"/>
            </a:pPr>
            <a:endParaRPr lang="en-US" baseline="0" dirty="0" smtClean="0"/>
          </a:p>
        </p:txBody>
      </p:sp>
      <p:sp>
        <p:nvSpPr>
          <p:cNvPr id="4" name="Slide Number Placeholder 3"/>
          <p:cNvSpPr>
            <a:spLocks noGrp="1"/>
          </p:cNvSpPr>
          <p:nvPr>
            <p:ph type="sldNum" sz="quarter" idx="10"/>
          </p:nvPr>
        </p:nvSpPr>
        <p:spPr/>
        <p:txBody>
          <a:bodyPr/>
          <a:lstStyle/>
          <a:p>
            <a:fld id="{DBA86C20-BC5B-4FA3-B8CB-4691AB9076DC}" type="slidenum">
              <a:rPr lang="en-US" smtClean="0"/>
              <a:t>2</a:t>
            </a:fld>
            <a:endParaRPr lang="en-US" dirty="0"/>
          </a:p>
        </p:txBody>
      </p:sp>
    </p:spTree>
    <p:extLst>
      <p:ext uri="{BB962C8B-B14F-4D97-AF65-F5344CB8AC3E}">
        <p14:creationId xmlns:p14="http://schemas.microsoft.com/office/powerpoint/2010/main" val="25314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20</a:t>
            </a:fld>
            <a:endParaRPr lang="en-US" dirty="0"/>
          </a:p>
        </p:txBody>
      </p:sp>
    </p:spTree>
    <p:extLst>
      <p:ext uri="{BB962C8B-B14F-4D97-AF65-F5344CB8AC3E}">
        <p14:creationId xmlns:p14="http://schemas.microsoft.com/office/powerpoint/2010/main" val="937381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A86C20-BC5B-4FA3-B8CB-4691AB9076D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0944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22</a:t>
            </a:fld>
            <a:endParaRPr lang="en-US" dirty="0"/>
          </a:p>
        </p:txBody>
      </p:sp>
    </p:spTree>
    <p:extLst>
      <p:ext uri="{BB962C8B-B14F-4D97-AF65-F5344CB8AC3E}">
        <p14:creationId xmlns:p14="http://schemas.microsoft.com/office/powerpoint/2010/main" val="592031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23</a:t>
            </a:fld>
            <a:endParaRPr lang="en-US" dirty="0"/>
          </a:p>
        </p:txBody>
      </p:sp>
    </p:spTree>
    <p:extLst>
      <p:ext uri="{BB962C8B-B14F-4D97-AF65-F5344CB8AC3E}">
        <p14:creationId xmlns:p14="http://schemas.microsoft.com/office/powerpoint/2010/main" val="13331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3</a:t>
            </a:fld>
            <a:endParaRPr lang="en-US" dirty="0"/>
          </a:p>
        </p:txBody>
      </p:sp>
    </p:spTree>
    <p:extLst>
      <p:ext uri="{BB962C8B-B14F-4D97-AF65-F5344CB8AC3E}">
        <p14:creationId xmlns:p14="http://schemas.microsoft.com/office/powerpoint/2010/main" val="190519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762000" y="1190625"/>
            <a:ext cx="5710238" cy="3211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723434" y="4581080"/>
            <a:ext cx="5787474" cy="3748155"/>
          </a:xfrm>
          <a:prstGeom prst="rect">
            <a:avLst/>
          </a:prstGeom>
          <a:noFill/>
          <a:ln>
            <a:noFill/>
          </a:ln>
        </p:spPr>
        <p:txBody>
          <a:bodyPr lIns="95719" tIns="47846" rIns="95719" bIns="47846"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4097787" y="9041519"/>
            <a:ext cx="3134881" cy="477608"/>
          </a:xfrm>
          <a:prstGeom prst="rect">
            <a:avLst/>
          </a:prstGeom>
          <a:noFill/>
          <a:ln>
            <a:noFill/>
          </a:ln>
        </p:spPr>
        <p:txBody>
          <a:bodyPr lIns="95719" tIns="47846" rIns="95719" bIns="4784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4</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65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5</a:t>
            </a:fld>
            <a:endParaRPr lang="en-US" dirty="0"/>
          </a:p>
        </p:txBody>
      </p:sp>
    </p:spTree>
    <p:extLst>
      <p:ext uri="{BB962C8B-B14F-4D97-AF65-F5344CB8AC3E}">
        <p14:creationId xmlns:p14="http://schemas.microsoft.com/office/powerpoint/2010/main" val="216359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6</a:t>
            </a:fld>
            <a:endParaRPr lang="en-US" dirty="0"/>
          </a:p>
        </p:txBody>
      </p:sp>
    </p:spTree>
    <p:extLst>
      <p:ext uri="{BB962C8B-B14F-4D97-AF65-F5344CB8AC3E}">
        <p14:creationId xmlns:p14="http://schemas.microsoft.com/office/powerpoint/2010/main" val="415446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7</a:t>
            </a:fld>
            <a:endParaRPr lang="en-US" dirty="0"/>
          </a:p>
        </p:txBody>
      </p:sp>
    </p:spTree>
    <p:extLst>
      <p:ext uri="{BB962C8B-B14F-4D97-AF65-F5344CB8AC3E}">
        <p14:creationId xmlns:p14="http://schemas.microsoft.com/office/powerpoint/2010/main" val="338011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8</a:t>
            </a:fld>
            <a:endParaRPr lang="en-US" dirty="0"/>
          </a:p>
        </p:txBody>
      </p:sp>
    </p:spTree>
    <p:extLst>
      <p:ext uri="{BB962C8B-B14F-4D97-AF65-F5344CB8AC3E}">
        <p14:creationId xmlns:p14="http://schemas.microsoft.com/office/powerpoint/2010/main" val="384585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9</a:t>
            </a:fld>
            <a:endParaRPr lang="en-US" dirty="0"/>
          </a:p>
        </p:txBody>
      </p:sp>
    </p:spTree>
    <p:extLst>
      <p:ext uri="{BB962C8B-B14F-4D97-AF65-F5344CB8AC3E}">
        <p14:creationId xmlns:p14="http://schemas.microsoft.com/office/powerpoint/2010/main" val="78039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EF652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517" y="304801"/>
            <a:ext cx="11599483" cy="1470025"/>
          </a:xfrm>
        </p:spPr>
        <p:txBody>
          <a:bodyPr/>
          <a:lstStyle>
            <a:lvl1pPr algn="l">
              <a:defRPr b="1">
                <a:solidFill>
                  <a:srgbClr val="7030A0"/>
                </a:solidFill>
                <a:latin typeface="Franklin Gothic Medium" panose="020B060302010202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68800" y="4114803"/>
            <a:ext cx="7620000" cy="1260365"/>
          </a:xfrm>
        </p:spPr>
        <p:txBody>
          <a:bodyPr anchor="ctr"/>
          <a:lstStyle>
            <a:lvl1pPr marL="0" indent="0" algn="r">
              <a:buNone/>
              <a:defRPr b="0">
                <a:solidFill>
                  <a:schemeClr val="bg1"/>
                </a:solidFill>
                <a:latin typeface="Franklin Gothic Medium" panose="020B06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
        <p:nvSpPr>
          <p:cNvPr id="43" name="Rectangle 42"/>
          <p:cNvSpPr/>
          <p:nvPr/>
        </p:nvSpPr>
        <p:spPr>
          <a:xfrm flipH="1" flipV="1">
            <a:off x="9440" y="0"/>
            <a:ext cx="12200992"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p:nvSpPr>
        <p:spPr>
          <a:xfrm flipH="1" flipV="1">
            <a:off x="-13936" y="6692383"/>
            <a:ext cx="12200992" cy="182880"/>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5391491"/>
            <a:ext cx="3149600" cy="12407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4" y="1828800"/>
            <a:ext cx="11785600" cy="22479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528" y="5717795"/>
            <a:ext cx="2488603" cy="914400"/>
          </a:xfrm>
          <a:prstGeom prst="rect">
            <a:avLst/>
          </a:prstGeom>
        </p:spPr>
      </p:pic>
    </p:spTree>
    <p:extLst>
      <p:ext uri="{BB962C8B-B14F-4D97-AF65-F5344CB8AC3E}">
        <p14:creationId xmlns:p14="http://schemas.microsoft.com/office/powerpoint/2010/main" val="314017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title Slide">
    <p:bg>
      <p:bgPr>
        <a:solidFill>
          <a:srgbClr val="EF6526"/>
        </a:solidFill>
        <a:effectLst/>
      </p:bgPr>
    </p:bg>
    <p:spTree>
      <p:nvGrpSpPr>
        <p:cNvPr id="1" name=""/>
        <p:cNvGrpSpPr/>
        <p:nvPr/>
      </p:nvGrpSpPr>
      <p:grpSpPr>
        <a:xfrm>
          <a:off x="0" y="0"/>
          <a:ext cx="0" cy="0"/>
          <a:chOff x="0" y="0"/>
          <a:chExt cx="0" cy="0"/>
        </a:xfrm>
      </p:grpSpPr>
      <p:sp>
        <p:nvSpPr>
          <p:cNvPr id="17" name="Rectangle 16"/>
          <p:cNvSpPr/>
          <p:nvPr/>
        </p:nvSpPr>
        <p:spPr>
          <a:xfrm flipH="1" flipV="1">
            <a:off x="-2248" y="0"/>
            <a:ext cx="12200992"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p:nvSpPr>
        <p:spPr>
          <a:xfrm flipH="1" flipV="1">
            <a:off x="-2248" y="6692383"/>
            <a:ext cx="12200992" cy="182880"/>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5391491"/>
            <a:ext cx="3149600" cy="124070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715" y="609603"/>
            <a:ext cx="8549068" cy="1630587"/>
          </a:xfrm>
          <a:prstGeom prst="rect">
            <a:avLst/>
          </a:prstGeom>
        </p:spPr>
      </p:pic>
      <p:sp>
        <p:nvSpPr>
          <p:cNvPr id="22" name="Title 1"/>
          <p:cNvSpPr>
            <a:spLocks noGrp="1"/>
          </p:cNvSpPr>
          <p:nvPr>
            <p:ph type="ctrTitle"/>
          </p:nvPr>
        </p:nvSpPr>
        <p:spPr>
          <a:xfrm>
            <a:off x="298508" y="2514603"/>
            <a:ext cx="11599483" cy="1470025"/>
          </a:xfrm>
        </p:spPr>
        <p:txBody>
          <a:bodyPr/>
          <a:lstStyle>
            <a:lvl1pPr>
              <a:defRPr>
                <a:solidFill>
                  <a:srgbClr val="69358C"/>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28454" y="4131126"/>
            <a:ext cx="12139593" cy="1260365"/>
          </a:xfrm>
        </p:spPr>
        <p:txBody>
          <a:bodyPr/>
          <a:lstStyle>
            <a:lvl1pPr algn="ctr">
              <a:defRPr>
                <a:solidFill>
                  <a:schemeClr val="tx1"/>
                </a:solidFill>
              </a:defRPr>
            </a:lvl1pPr>
          </a:lstStyle>
          <a:p>
            <a:r>
              <a:rPr lang="en-US" smtClean="0"/>
              <a:t>Click to edit Master subtitle style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528" y="5667493"/>
            <a:ext cx="2488603" cy="914400"/>
          </a:xfrm>
          <a:prstGeom prst="rect">
            <a:avLst/>
          </a:prstGeom>
        </p:spPr>
      </p:pic>
    </p:spTree>
    <p:extLst>
      <p:ext uri="{BB962C8B-B14F-4D97-AF65-F5344CB8AC3E}">
        <p14:creationId xmlns:p14="http://schemas.microsoft.com/office/powerpoint/2010/main" val="12551219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05" y="1464881"/>
            <a:ext cx="11582643" cy="5105400"/>
          </a:xfrm>
        </p:spPr>
        <p:txBody>
          <a:bodyPr>
            <a:normAutofit/>
          </a:bodyPr>
          <a:lstStyle>
            <a:lvl1pPr marL="0" indent="0">
              <a:buFontTx/>
              <a:buNone/>
              <a:defRPr sz="2400" b="1">
                <a:solidFill>
                  <a:srgbClr val="69358C"/>
                </a:solidFill>
              </a:defRPr>
            </a:lvl1pPr>
            <a:lvl2pPr marL="557213" indent="-214313">
              <a:buClr>
                <a:srgbClr val="13A64E"/>
              </a:buClr>
              <a:buFont typeface="Wingdings" panose="05000000000000000000" pitchFamily="2" charset="2"/>
              <a:buChar char="§"/>
              <a:defRPr sz="2250"/>
            </a:lvl2pPr>
            <a:lvl3pPr>
              <a:buClr>
                <a:srgbClr val="13A64E"/>
              </a:buClr>
              <a:defRPr sz="2250"/>
            </a:lvl3pPr>
            <a:lvl4pPr marL="1200150" indent="-171450">
              <a:buClr>
                <a:srgbClr val="13A64E"/>
              </a:buClr>
              <a:buFont typeface="Wingdings" panose="05000000000000000000" pitchFamily="2" charset="2"/>
              <a:buChar char="§"/>
              <a:defRPr sz="2250"/>
            </a:lvl4pPr>
            <a:lvl5pPr marL="1543050" indent="-171450">
              <a:buFont typeface="Arial" panose="020B0604020202020204" pitchFamily="34" charset="0"/>
              <a:buChar char="•"/>
              <a:defRPr sz="22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239657" y="38100"/>
            <a:ext cx="11241145" cy="1181100"/>
          </a:xfrm>
        </p:spPr>
        <p:txBody>
          <a:bodyPr>
            <a:normAutofit/>
          </a:bodyPr>
          <a:lstStyle>
            <a:lvl1pPr>
              <a:defRPr sz="3000">
                <a:solidFill>
                  <a:schemeClr val="bg1"/>
                </a:solidFill>
                <a:latin typeface="Franklin Gothic Medium" panose="020B0603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839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480800" cy="1143000"/>
          </a:xfrm>
        </p:spPr>
        <p:txBody>
          <a:bodyPr>
            <a:normAutofit/>
          </a:bodyPr>
          <a:lstStyle>
            <a:lvl1pPr>
              <a:defRPr sz="3000">
                <a:solidFill>
                  <a:schemeClr val="bg1"/>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03201" y="1464882"/>
            <a:ext cx="5689601" cy="5088318"/>
          </a:xfrm>
        </p:spPr>
        <p:txBody>
          <a:bodyPr/>
          <a:lstStyle>
            <a:lvl1pPr marL="0" indent="0">
              <a:buNone/>
              <a:defRPr sz="2100" b="1">
                <a:latin typeface="Franklin Gothic Book" panose="020B0503020102020204" pitchFamily="34" charset="0"/>
              </a:defRPr>
            </a:lvl1pPr>
            <a:lvl2pPr marL="557213" indent="-214313">
              <a:buClr>
                <a:srgbClr val="13A64E"/>
              </a:buClr>
              <a:buFont typeface="Wingdings" panose="05000000000000000000" pitchFamily="2" charset="2"/>
              <a:buChar char="§"/>
              <a:defRPr sz="2100">
                <a:latin typeface="Franklin Gothic Book" panose="020B0503020102020204" pitchFamily="34" charset="0"/>
              </a:defRPr>
            </a:lvl2pPr>
            <a:lvl3pPr>
              <a:buClr>
                <a:srgbClr val="13A64E"/>
              </a:buClr>
              <a:defRPr sz="2100">
                <a:latin typeface="Franklin Gothic Book" panose="020B0503020102020204" pitchFamily="34" charset="0"/>
              </a:defRPr>
            </a:lvl3pPr>
            <a:lvl4pPr marL="1200150" indent="-171450">
              <a:buClr>
                <a:srgbClr val="13A64E"/>
              </a:buClr>
              <a:buFont typeface="Wingdings" panose="05000000000000000000" pitchFamily="2" charset="2"/>
              <a:buChar char="§"/>
              <a:defRPr sz="2100">
                <a:latin typeface="Franklin Gothic Book" panose="020B0503020102020204" pitchFamily="34" charset="0"/>
              </a:defRPr>
            </a:lvl4pPr>
            <a:lvl5pPr>
              <a:defRPr sz="2100">
                <a:latin typeface="Franklin Gothic Book" panose="020B0503020102020204"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994400" y="1464882"/>
            <a:ext cx="5791200" cy="5088318"/>
          </a:xfrm>
        </p:spPr>
        <p:txBody>
          <a:bodyPr/>
          <a:lstStyle>
            <a:lvl1pPr>
              <a:defRPr lang="en-US" sz="2100" b="1" kern="1200" dirty="0" smtClean="0">
                <a:solidFill>
                  <a:srgbClr val="69358C"/>
                </a:solidFill>
                <a:latin typeface="Franklin Gothic Book" panose="020B0503020102020204" pitchFamily="34" charset="0"/>
                <a:ea typeface="+mn-ea"/>
                <a:cs typeface="+mn-cs"/>
              </a:defRPr>
            </a:lvl1pPr>
            <a:lvl2pPr marL="685800" indent="-342900">
              <a:buFont typeface="Wingdings" panose="05000000000000000000" pitchFamily="2" charset="2"/>
              <a:buChar char="§"/>
              <a:defRPr lang="en-US" sz="2100" kern="1200" dirty="0" smtClean="0">
                <a:solidFill>
                  <a:schemeClr val="tx1"/>
                </a:solidFill>
                <a:latin typeface="Franklin Gothic Book" panose="020B0503020102020204" pitchFamily="34" charset="0"/>
                <a:ea typeface="+mn-ea"/>
                <a:cs typeface="+mn-cs"/>
              </a:defRPr>
            </a:lvl2pPr>
            <a:lvl3pPr marL="857250" indent="-171450">
              <a:defRPr lang="en-US" sz="2100" kern="1200" dirty="0" smtClean="0">
                <a:solidFill>
                  <a:schemeClr val="tx1"/>
                </a:solidFill>
                <a:latin typeface="Franklin Gothic Book" panose="020B0503020102020204" pitchFamily="34" charset="0"/>
                <a:ea typeface="+mn-ea"/>
                <a:cs typeface="+mn-cs"/>
              </a:defRPr>
            </a:lvl3pPr>
            <a:lvl4pPr marL="1200150" indent="-171450">
              <a:buFont typeface="Wingdings" panose="05000000000000000000" pitchFamily="2" charset="2"/>
              <a:buChar char="§"/>
              <a:defRPr lang="en-US" sz="2100" kern="1200" dirty="0" smtClean="0">
                <a:solidFill>
                  <a:schemeClr val="tx1"/>
                </a:solidFill>
                <a:latin typeface="Franklin Gothic Book" panose="020B0503020102020204" pitchFamily="34" charset="0"/>
                <a:ea typeface="+mn-ea"/>
                <a:cs typeface="+mn-cs"/>
              </a:defRPr>
            </a:lvl4pPr>
            <a:lvl5pPr>
              <a:defRPr sz="2100"/>
            </a:lvl5pPr>
            <a:lvl6pPr>
              <a:defRPr sz="1350"/>
            </a:lvl6pPr>
            <a:lvl7pPr>
              <a:defRPr sz="1350"/>
            </a:lvl7pPr>
            <a:lvl8pPr>
              <a:defRPr sz="1350"/>
            </a:lvl8pPr>
            <a:lvl9pPr>
              <a:defRPr sz="1350"/>
            </a:lvl9pPr>
          </a:lstStyle>
          <a:p>
            <a:pPr marL="0" lvl="0" indent="0" algn="l" defTabSz="685800" rtl="0" eaLnBrk="1" latinLnBrk="0" hangingPunct="1">
              <a:spcBef>
                <a:spcPct val="20000"/>
              </a:spcBef>
              <a:buFont typeface="Arial" panose="020B0604020202020204" pitchFamily="34" charset="0"/>
              <a:buNone/>
            </a:pPr>
            <a:r>
              <a:rPr lang="en-US" smtClean="0"/>
              <a:t>Click to edit Master text styles</a:t>
            </a:r>
          </a:p>
          <a:p>
            <a:pPr marL="0" lvl="1" indent="0" algn="l" defTabSz="685800" rtl="0" eaLnBrk="1" latinLnBrk="0" hangingPunct="1">
              <a:spcBef>
                <a:spcPct val="20000"/>
              </a:spcBef>
              <a:buFont typeface="Arial" panose="020B0604020202020204" pitchFamily="34" charset="0"/>
              <a:buNone/>
            </a:pPr>
            <a:r>
              <a:rPr lang="en-US" smtClean="0"/>
              <a:t>Second level</a:t>
            </a:r>
          </a:p>
          <a:p>
            <a:pPr marL="0" lvl="2" indent="0" algn="l" defTabSz="685800" rtl="0" eaLnBrk="1" latinLnBrk="0" hangingPunct="1">
              <a:spcBef>
                <a:spcPct val="20000"/>
              </a:spcBef>
              <a:buFont typeface="Arial" panose="020B0604020202020204" pitchFamily="34" charset="0"/>
              <a:buNone/>
            </a:pPr>
            <a:r>
              <a:rPr lang="en-US" smtClean="0"/>
              <a:t>Third level</a:t>
            </a:r>
          </a:p>
          <a:p>
            <a:pPr marL="0" lvl="3" indent="0" algn="l" defTabSz="685800" rtl="0" eaLnBrk="1" latinLnBrk="0" hangingPunct="1">
              <a:spcBef>
                <a:spcPct val="20000"/>
              </a:spcBef>
              <a:buFont typeface="Arial" panose="020B0604020202020204" pitchFamily="34" charset="0"/>
              <a:buNone/>
            </a:pPr>
            <a:r>
              <a:rPr lang="en-US" smtClean="0"/>
              <a:t>Fourth level</a:t>
            </a:r>
          </a:p>
        </p:txBody>
      </p:sp>
    </p:spTree>
    <p:extLst>
      <p:ext uri="{BB962C8B-B14F-4D97-AF65-F5344CB8AC3E}">
        <p14:creationId xmlns:p14="http://schemas.microsoft.com/office/powerpoint/2010/main" val="26591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2469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01" y="98667"/>
            <a:ext cx="12268820" cy="1373442"/>
          </a:xfrm>
          <a:prstGeom prst="rect">
            <a:avLst/>
          </a:prstGeom>
        </p:spPr>
      </p:pic>
      <p:sp>
        <p:nvSpPr>
          <p:cNvPr id="2" name="Title Placeholder 1"/>
          <p:cNvSpPr>
            <a:spLocks noGrp="1"/>
          </p:cNvSpPr>
          <p:nvPr>
            <p:ph type="title"/>
          </p:nvPr>
        </p:nvSpPr>
        <p:spPr>
          <a:xfrm>
            <a:off x="203200" y="0"/>
            <a:ext cx="11480800" cy="12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1" y="1464882"/>
            <a:ext cx="11480801" cy="50121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flipH="1" flipV="1">
            <a:off x="-32602" y="0"/>
            <a:ext cx="12268820"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flipH="1" flipV="1">
            <a:off x="-13936" y="6627115"/>
            <a:ext cx="12200992" cy="248151"/>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51" name="Picture 3" descr="Collective_Impact_Log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79202" y="5962350"/>
            <a:ext cx="540807" cy="59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30060" y="6096002"/>
            <a:ext cx="547541" cy="415989"/>
          </a:xfrm>
          <a:prstGeom prst="rect">
            <a:avLst/>
          </a:prstGeom>
        </p:spPr>
      </p:pic>
    </p:spTree>
    <p:extLst>
      <p:ext uri="{BB962C8B-B14F-4D97-AF65-F5344CB8AC3E}">
        <p14:creationId xmlns:p14="http://schemas.microsoft.com/office/powerpoint/2010/main" val="433269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76" r:id="rId6"/>
  </p:sldLayoutIdLst>
  <p:txStyles>
    <p:titleStyle>
      <a:lvl1pPr algn="ctr" defTabSz="685800" rtl="0" eaLnBrk="1" latinLnBrk="0" hangingPunct="1">
        <a:spcBef>
          <a:spcPct val="0"/>
        </a:spcBef>
        <a:buNone/>
        <a:defRPr sz="3000" kern="1200">
          <a:solidFill>
            <a:schemeClr val="bg1"/>
          </a:solidFill>
          <a:latin typeface="Franklin Gothic Medium" panose="020B0603020102020204" pitchFamily="34" charset="0"/>
          <a:ea typeface="+mj-ea"/>
          <a:cs typeface="+mj-cs"/>
        </a:defRPr>
      </a:lvl1pPr>
    </p:titleStyle>
    <p:bodyStyle>
      <a:lvl1pPr marL="0" indent="0" algn="l" defTabSz="685800" rtl="0" eaLnBrk="1" latinLnBrk="0" hangingPunct="1">
        <a:spcBef>
          <a:spcPct val="20000"/>
        </a:spcBef>
        <a:spcAft>
          <a:spcPts val="600"/>
        </a:spcAft>
        <a:buFont typeface="Arial" panose="020B0604020202020204" pitchFamily="34" charset="0"/>
        <a:buNone/>
        <a:defRPr sz="2400" b="1" kern="1200">
          <a:solidFill>
            <a:srgbClr val="7030A0"/>
          </a:solidFill>
          <a:latin typeface="Franklin Gothic Book" panose="020B0503020102020204" pitchFamily="34" charset="0"/>
          <a:ea typeface="+mn-ea"/>
          <a:cs typeface="+mn-cs"/>
        </a:defRPr>
      </a:lvl1pPr>
      <a:lvl2pPr marL="557213" indent="-214313" algn="l" defTabSz="685800" rtl="0" eaLnBrk="1" latinLnBrk="0" hangingPunct="1">
        <a:spcBef>
          <a:spcPct val="20000"/>
        </a:spcBef>
        <a:spcAft>
          <a:spcPts val="600"/>
        </a:spcAft>
        <a:buClr>
          <a:srgbClr val="13A64E"/>
        </a:buClr>
        <a:buFont typeface="Wingdings" panose="05000000000000000000" pitchFamily="2" charset="2"/>
        <a:buChar char="§"/>
        <a:defRPr sz="2250" kern="1200">
          <a:solidFill>
            <a:schemeClr val="tx1"/>
          </a:solidFill>
          <a:latin typeface="Franklin Gothic Book" panose="020B0503020102020204" pitchFamily="34" charset="0"/>
          <a:ea typeface="+mn-ea"/>
          <a:cs typeface="+mn-cs"/>
        </a:defRPr>
      </a:lvl2pPr>
      <a:lvl3pPr marL="857250" indent="-171450" algn="l" defTabSz="685800" rtl="0" eaLnBrk="1" latinLnBrk="0" hangingPunct="1">
        <a:spcBef>
          <a:spcPct val="20000"/>
        </a:spcBef>
        <a:spcAft>
          <a:spcPts val="600"/>
        </a:spcAft>
        <a:buClr>
          <a:srgbClr val="13A64E"/>
        </a:buClr>
        <a:buFont typeface="Arial" panose="020B0604020202020204" pitchFamily="34" charset="0"/>
        <a:buChar char="•"/>
        <a:defRPr sz="225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spcBef>
          <a:spcPct val="20000"/>
        </a:spcBef>
        <a:spcAft>
          <a:spcPts val="600"/>
        </a:spcAft>
        <a:buClr>
          <a:srgbClr val="13A64E"/>
        </a:buClr>
        <a:buFont typeface="Wingdings" panose="05000000000000000000" pitchFamily="2" charset="2"/>
        <a:buChar char="§"/>
        <a:defRPr sz="22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spcBef>
          <a:spcPct val="20000"/>
        </a:spcBef>
        <a:spcAft>
          <a:spcPts val="600"/>
        </a:spcAft>
        <a:buClr>
          <a:srgbClr val="13A64E"/>
        </a:buClr>
        <a:buFont typeface="Arial" panose="020B0604020202020204" pitchFamily="34" charset="0"/>
        <a:buChar char="•"/>
        <a:defRPr sz="22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0.jp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Applying Collective Impact</a:t>
            </a:r>
            <a:br>
              <a:rPr lang="en-US" dirty="0"/>
            </a:br>
            <a:r>
              <a:rPr lang="en-US" dirty="0"/>
              <a:t>to a Healthy Start CAN/CI Initiative </a:t>
            </a:r>
          </a:p>
        </p:txBody>
      </p:sp>
      <p:sp>
        <p:nvSpPr>
          <p:cNvPr id="3" name="Subtitle 2"/>
          <p:cNvSpPr>
            <a:spLocks noGrp="1"/>
          </p:cNvSpPr>
          <p:nvPr>
            <p:ph type="subTitle" idx="1"/>
          </p:nvPr>
        </p:nvSpPr>
        <p:spPr/>
        <p:txBody>
          <a:bodyPr>
            <a:normAutofit/>
          </a:bodyPr>
          <a:lstStyle/>
          <a:p>
            <a:r>
              <a:rPr lang="en-US" dirty="0" smtClean="0"/>
              <a:t>Peer Learning Network Call #3</a:t>
            </a:r>
          </a:p>
          <a:p>
            <a:r>
              <a:rPr lang="en-US" dirty="0" smtClean="0"/>
              <a:t>August 2015 </a:t>
            </a:r>
            <a:endParaRPr lang="en-US" dirty="0"/>
          </a:p>
        </p:txBody>
      </p:sp>
    </p:spTree>
    <p:extLst>
      <p:ext uri="{BB962C8B-B14F-4D97-AF65-F5344CB8AC3E}">
        <p14:creationId xmlns:p14="http://schemas.microsoft.com/office/powerpoint/2010/main" val="149958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348916" y="1426305"/>
            <a:ext cx="11582643" cy="4724400"/>
          </a:xfrm>
          <a:prstGeom prst="rect">
            <a:avLst/>
          </a:prstGeom>
          <a:noFill/>
          <a:ln>
            <a:noFill/>
          </a:ln>
        </p:spPr>
        <p:txBody>
          <a:bodyPr lIns="91425" tIns="45700" rIns="91425" bIns="45700" anchor="t" anchorCtr="0">
            <a:noAutofit/>
          </a:bodyPr>
          <a:lstStyle/>
          <a:p>
            <a:pPr lvl="0">
              <a:spcAft>
                <a:spcPts val="0"/>
              </a:spcAft>
              <a:buClr>
                <a:srgbClr val="1755A5"/>
              </a:buClr>
              <a:buSzPct val="100000"/>
            </a:pPr>
            <a:r>
              <a:rPr lang="en-US" sz="1800" b="1" i="0" u="none" strike="noStrike" cap="none" baseline="0" dirty="0" smtClean="0">
                <a:solidFill>
                  <a:srgbClr val="00B050"/>
                </a:solidFill>
                <a:latin typeface="Source Sans Pro"/>
                <a:ea typeface="Source Sans Pro"/>
                <a:cs typeface="Source Sans Pro"/>
                <a:sym typeface="Source Sans Pro"/>
              </a:rPr>
              <a:t>Suggested Tool: </a:t>
            </a:r>
            <a:r>
              <a:rPr lang="en-US" sz="1800" b="1" dirty="0" smtClean="0">
                <a:solidFill>
                  <a:srgbClr val="00B050"/>
                </a:solidFill>
                <a:latin typeface="Source Sans Pro"/>
                <a:ea typeface="Source Sans Pro"/>
                <a:cs typeface="Source Sans Pro"/>
                <a:sym typeface="Source Sans Pro"/>
              </a:rPr>
              <a:t>Top 100 Partner Tool</a:t>
            </a:r>
            <a:endParaRPr lang="en-US" sz="2000" b="0" i="0" u="none" strike="noStrike" cap="none" baseline="0" dirty="0" smtClean="0">
              <a:solidFill>
                <a:srgbClr val="7030A0"/>
              </a:solidFill>
              <a:latin typeface="Source Sans Pro"/>
              <a:ea typeface="Source Sans Pro"/>
              <a:cs typeface="Source Sans Pro"/>
              <a:sym typeface="Source Sans Pro"/>
            </a:endParaRPr>
          </a:p>
        </p:txBody>
      </p:sp>
      <p:sp>
        <p:nvSpPr>
          <p:cNvPr id="209" name="Shape 209"/>
          <p:cNvSpPr txBox="1">
            <a:spLocks noGrp="1"/>
          </p:cNvSpPr>
          <p:nvPr>
            <p:ph type="title"/>
          </p:nvPr>
        </p:nvSpPr>
        <p:spPr>
          <a:xfrm>
            <a:off x="239657" y="38100"/>
            <a:ext cx="11241145" cy="1181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Souce Sans Pro"/>
              <a:buNone/>
            </a:pPr>
            <a:r>
              <a:rPr lang="en-US" sz="4400" b="0" i="0" u="none" strike="noStrike" cap="none" baseline="0" dirty="0" smtClean="0">
                <a:solidFill>
                  <a:schemeClr val="lt1"/>
                </a:solidFill>
                <a:latin typeface="Souce Sans Pro"/>
                <a:ea typeface="Souce Sans Pro"/>
                <a:cs typeface="Souce Sans Pro"/>
                <a:sym typeface="Souce Sans Pro"/>
              </a:rPr>
              <a:t>Tools – Influential Champion(s)</a:t>
            </a:r>
            <a:endParaRPr lang="en-US" sz="4400" b="0" i="0" u="none" strike="noStrike" cap="none" baseline="0" dirty="0">
              <a:solidFill>
                <a:schemeClr val="lt1"/>
              </a:solidFill>
              <a:latin typeface="Souce Sans Pro"/>
              <a:ea typeface="Souce Sans Pro"/>
              <a:cs typeface="Souce Sans Pro"/>
              <a:sym typeface="Souce Sans Pro"/>
            </a:endParaRPr>
          </a:p>
        </p:txBody>
      </p:sp>
      <p:pic>
        <p:nvPicPr>
          <p:cNvPr id="2" name="Picture 1" descr="screenshot of Top 100"/>
          <p:cNvPicPr>
            <a:picLocks noChangeAspect="1"/>
          </p:cNvPicPr>
          <p:nvPr/>
        </p:nvPicPr>
        <p:blipFill rotWithShape="1">
          <a:blip r:embed="rId3" cstate="print">
            <a:extLst>
              <a:ext uri="{28A0092B-C50C-407E-A947-70E740481C1C}">
                <a14:useLocalDpi xmlns:a14="http://schemas.microsoft.com/office/drawing/2010/main" val="0"/>
              </a:ext>
            </a:extLst>
          </a:blip>
          <a:srcRect l="8880" t="5086" r="5303" b="9627"/>
          <a:stretch/>
        </p:blipFill>
        <p:spPr>
          <a:xfrm>
            <a:off x="348916" y="1323473"/>
            <a:ext cx="4186989" cy="5245769"/>
          </a:xfrm>
          <a:prstGeom prst="rect">
            <a:avLst/>
          </a:prstGeom>
        </p:spPr>
      </p:pic>
      <p:pic>
        <p:nvPicPr>
          <p:cNvPr id="3" name="Picture 2" descr="Screenshot of Ranking Our Top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635" y="969105"/>
            <a:ext cx="4357254" cy="5638799"/>
          </a:xfrm>
          <a:prstGeom prst="rect">
            <a:avLst/>
          </a:prstGeom>
        </p:spPr>
      </p:pic>
      <p:pic>
        <p:nvPicPr>
          <p:cNvPr id="6" name="Picture 5" descr="stakeholder engagement wheel worksheet&#10;Interested, supportive, involved, core shown as concentric circles"/>
          <p:cNvPicPr>
            <a:picLocks noChangeAspect="1"/>
          </p:cNvPicPr>
          <p:nvPr/>
        </p:nvPicPr>
        <p:blipFill rotWithShape="1">
          <a:blip r:embed="rId5" cstate="print">
            <a:extLst>
              <a:ext uri="{28A0092B-C50C-407E-A947-70E740481C1C}">
                <a14:useLocalDpi xmlns:a14="http://schemas.microsoft.com/office/drawing/2010/main" val="0"/>
              </a:ext>
            </a:extLst>
          </a:blip>
          <a:srcRect t="7193" b="9649"/>
          <a:stretch/>
        </p:blipFill>
        <p:spPr>
          <a:xfrm>
            <a:off x="5467624" y="904935"/>
            <a:ext cx="5299364" cy="5702969"/>
          </a:xfrm>
          <a:prstGeom prst="rect">
            <a:avLst/>
          </a:prstGeom>
        </p:spPr>
      </p:pic>
    </p:spTree>
    <p:extLst>
      <p:ext uri="{BB962C8B-B14F-4D97-AF65-F5344CB8AC3E}">
        <p14:creationId xmlns:p14="http://schemas.microsoft.com/office/powerpoint/2010/main" val="278364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sessing our community context worksheet screenshot&#10;shows conditions such as history of collaboration, influential leaders, urgency of issue, and adequate resources with spaces for &quot;what is challenging about this condition for our community?&quot; and &quot;ideas for filling the gaps&quot;.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592" b="12989"/>
          <a:stretch/>
        </p:blipFill>
        <p:spPr>
          <a:xfrm>
            <a:off x="0" y="986588"/>
            <a:ext cx="5510463" cy="5663497"/>
          </a:xfrm>
        </p:spPr>
      </p:pic>
      <p:sp>
        <p:nvSpPr>
          <p:cNvPr id="3" name="Title 2"/>
          <p:cNvSpPr>
            <a:spLocks noGrp="1"/>
          </p:cNvSpPr>
          <p:nvPr>
            <p:ph type="title"/>
          </p:nvPr>
        </p:nvSpPr>
        <p:spPr/>
        <p:txBody>
          <a:bodyPr>
            <a:normAutofit/>
          </a:bodyPr>
          <a:lstStyle/>
          <a:p>
            <a:pPr algn="l"/>
            <a:r>
              <a:rPr lang="en-US" sz="3600" dirty="0">
                <a:solidFill>
                  <a:schemeClr val="lt1"/>
                </a:solidFill>
                <a:latin typeface="Souce Sans Pro"/>
                <a:ea typeface="Souce Sans Pro"/>
                <a:cs typeface="Souce Sans Pro"/>
                <a:sym typeface="Souce Sans Pro"/>
              </a:rPr>
              <a:t>Tools – </a:t>
            </a:r>
            <a:r>
              <a:rPr lang="en-US" sz="3600" dirty="0" smtClean="0">
                <a:solidFill>
                  <a:schemeClr val="lt1"/>
                </a:solidFill>
                <a:latin typeface="Souce Sans Pro"/>
                <a:ea typeface="Souce Sans Pro"/>
                <a:cs typeface="Souce Sans Pro"/>
                <a:sym typeface="Souce Sans Pro"/>
              </a:rPr>
              <a:t>Urgency of Issue</a:t>
            </a:r>
            <a:endParaRPr lang="en-US" sz="3600" dirty="0">
              <a:latin typeface="+mn-lt"/>
            </a:endParaRPr>
          </a:p>
        </p:txBody>
      </p:sp>
      <p:pic>
        <p:nvPicPr>
          <p:cNvPr id="6" name="Picture 5" descr="Screenshot of Collective Impact Framing Questions Worksheet"/>
          <p:cNvPicPr>
            <a:picLocks noChangeAspect="1"/>
          </p:cNvPicPr>
          <p:nvPr/>
        </p:nvPicPr>
        <p:blipFill rotWithShape="1">
          <a:blip r:embed="rId4" cstate="print">
            <a:extLst>
              <a:ext uri="{28A0092B-C50C-407E-A947-70E740481C1C}">
                <a14:useLocalDpi xmlns:a14="http://schemas.microsoft.com/office/drawing/2010/main" val="0"/>
              </a:ext>
            </a:extLst>
          </a:blip>
          <a:srcRect l="7619" t="7544" r="6334" b="13684"/>
          <a:stretch/>
        </p:blipFill>
        <p:spPr>
          <a:xfrm>
            <a:off x="5606716" y="38100"/>
            <a:ext cx="6113743" cy="6628003"/>
          </a:xfrm>
          <a:prstGeom prst="rect">
            <a:avLst/>
          </a:prstGeom>
        </p:spPr>
      </p:pic>
    </p:spTree>
    <p:extLst>
      <p:ext uri="{BB962C8B-B14F-4D97-AF65-F5344CB8AC3E}">
        <p14:creationId xmlns:p14="http://schemas.microsoft.com/office/powerpoint/2010/main" val="27375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sessing our collective impact resources&#10;One of the three pre-conditions of collective impact is adequate resources. Certainly funding is an important dimension of resourcing CI, however the resources needed for a robust collective impact effort also include: human resources, services, and goods. The graphic orffers a snapshot of primary resources in a CI effort&#10;&#10;Use the worksheet to document the resources  you have and those you need&#10;&#10;Debrief: what actions do we need to take based on our analysi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797" t="7828" b="38441"/>
          <a:stretch/>
        </p:blipFill>
        <p:spPr>
          <a:xfrm>
            <a:off x="0" y="998621"/>
            <a:ext cx="7302334" cy="5390147"/>
          </a:xfrm>
        </p:spPr>
      </p:pic>
      <p:sp>
        <p:nvSpPr>
          <p:cNvPr id="3" name="Title 2"/>
          <p:cNvSpPr>
            <a:spLocks noGrp="1"/>
          </p:cNvSpPr>
          <p:nvPr>
            <p:ph type="title"/>
          </p:nvPr>
        </p:nvSpPr>
        <p:spPr/>
        <p:txBody>
          <a:bodyPr>
            <a:normAutofit/>
          </a:bodyPr>
          <a:lstStyle/>
          <a:p>
            <a:pPr algn="l"/>
            <a:r>
              <a:rPr lang="en-US" sz="4400" dirty="0">
                <a:solidFill>
                  <a:schemeClr val="lt1"/>
                </a:solidFill>
                <a:latin typeface="Souce Sans Pro"/>
                <a:ea typeface="Souce Sans Pro"/>
                <a:cs typeface="Souce Sans Pro"/>
                <a:sym typeface="Souce Sans Pro"/>
              </a:rPr>
              <a:t>Tools – </a:t>
            </a:r>
            <a:r>
              <a:rPr lang="en-US" sz="4400" dirty="0" smtClean="0">
                <a:solidFill>
                  <a:schemeClr val="lt1"/>
                </a:solidFill>
                <a:latin typeface="Souce Sans Pro"/>
                <a:ea typeface="Souce Sans Pro"/>
                <a:cs typeface="Souce Sans Pro"/>
                <a:sym typeface="Souce Sans Pro"/>
              </a:rPr>
              <a:t>Adequate Resources</a:t>
            </a:r>
            <a:endParaRPr lang="en-US" sz="4400" dirty="0"/>
          </a:p>
        </p:txBody>
      </p:sp>
      <p:pic>
        <p:nvPicPr>
          <p:cNvPr id="5" name="Picture 4" descr="Assessing our CI resources world&#10;Our collective impact goal&#10;What do we have to support our CI effort - human, financial, goods, services"/>
          <p:cNvPicPr>
            <a:picLocks noChangeAspect="1"/>
          </p:cNvPicPr>
          <p:nvPr/>
        </p:nvPicPr>
        <p:blipFill rotWithShape="1">
          <a:blip r:embed="rId4" cstate="print">
            <a:extLst>
              <a:ext uri="{28A0092B-C50C-407E-A947-70E740481C1C}">
                <a14:useLocalDpi xmlns:a14="http://schemas.microsoft.com/office/drawing/2010/main" val="0"/>
              </a:ext>
            </a:extLst>
          </a:blip>
          <a:srcRect l="6800" t="9474" r="10776" b="16841"/>
          <a:stretch/>
        </p:blipFill>
        <p:spPr>
          <a:xfrm>
            <a:off x="1079761" y="1563133"/>
            <a:ext cx="7664949" cy="5294867"/>
          </a:xfrm>
          <a:prstGeom prst="rect">
            <a:avLst/>
          </a:prstGeom>
        </p:spPr>
      </p:pic>
      <p:pic>
        <p:nvPicPr>
          <p:cNvPr id="6" name="Picture 5" descr="Resources: What do we need to support our CI efforts&#10;human, financial, goods, services"/>
          <p:cNvPicPr>
            <a:picLocks noChangeAspect="1"/>
          </p:cNvPicPr>
          <p:nvPr/>
        </p:nvPicPr>
        <p:blipFill rotWithShape="1">
          <a:blip r:embed="rId5" cstate="print">
            <a:extLst>
              <a:ext uri="{28A0092B-C50C-407E-A947-70E740481C1C}">
                <a14:useLocalDpi xmlns:a14="http://schemas.microsoft.com/office/drawing/2010/main" val="0"/>
              </a:ext>
            </a:extLst>
          </a:blip>
          <a:srcRect l="2732" t="8946" r="4540" b="17544"/>
          <a:stretch/>
        </p:blipFill>
        <p:spPr>
          <a:xfrm>
            <a:off x="3384352" y="2193162"/>
            <a:ext cx="8566485" cy="5597605"/>
          </a:xfrm>
          <a:prstGeom prst="rect">
            <a:avLst/>
          </a:prstGeom>
        </p:spPr>
      </p:pic>
    </p:spTree>
    <p:extLst>
      <p:ext uri="{BB962C8B-B14F-4D97-AF65-F5344CB8AC3E}">
        <p14:creationId xmlns:p14="http://schemas.microsoft.com/office/powerpoint/2010/main" val="22610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Overview of Common Agenda &amp; Related Tools</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30629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dirty="0" smtClean="0"/>
              <a:t>The Five Conditions of Collective Impact</a:t>
            </a:r>
            <a:endParaRPr lang="en-US" dirty="0"/>
          </a:p>
        </p:txBody>
      </p:sp>
      <p:sp>
        <p:nvSpPr>
          <p:cNvPr id="7" name="Content Placeholder 6"/>
          <p:cNvSpPr>
            <a:spLocks noGrp="1"/>
          </p:cNvSpPr>
          <p:nvPr>
            <p:ph sz="half" idx="1"/>
          </p:nvPr>
        </p:nvSpPr>
        <p:spPr>
          <a:xfrm>
            <a:off x="203201" y="3817834"/>
            <a:ext cx="5182715" cy="2735366"/>
          </a:xfrm>
        </p:spPr>
        <p:txBody>
          <a:bodyPr/>
          <a:lstStyle/>
          <a:p>
            <a:pPr marL="285750" lvl="0" indent="-285750" defTabSz="914400">
              <a:spcBef>
                <a:spcPts val="0"/>
              </a:spcBef>
              <a:spcAft>
                <a:spcPts val="0"/>
              </a:spcAft>
              <a:buFont typeface="Arial" panose="020B0604020202020204" pitchFamily="34" charset="0"/>
              <a:buChar char="•"/>
            </a:pPr>
            <a:r>
              <a:rPr lang="en-CA" sz="1800" b="0" dirty="0"/>
              <a:t>Improve Perinatal outcomes</a:t>
            </a:r>
          </a:p>
          <a:p>
            <a:pPr marL="285750" lvl="0" indent="-285750" defTabSz="914400">
              <a:spcBef>
                <a:spcPts val="0"/>
              </a:spcBef>
              <a:spcAft>
                <a:spcPts val="0"/>
              </a:spcAft>
              <a:buFont typeface="Arial" panose="020B0604020202020204" pitchFamily="34" charset="0"/>
              <a:buChar char="•"/>
            </a:pPr>
            <a:r>
              <a:rPr lang="en-CA" sz="1800" b="0" dirty="0"/>
              <a:t>Reduce racial and ethnic disparities in birth outcomes</a:t>
            </a:r>
          </a:p>
          <a:p>
            <a:pPr marL="285750" lvl="0" indent="-285750" defTabSz="914400">
              <a:spcBef>
                <a:spcPts val="0"/>
              </a:spcBef>
              <a:spcAft>
                <a:spcPts val="0"/>
              </a:spcAft>
              <a:buFont typeface="Arial" panose="020B0604020202020204" pitchFamily="34" charset="0"/>
              <a:buChar char="•"/>
            </a:pPr>
            <a:r>
              <a:rPr lang="en-CA" sz="1800" b="0" dirty="0"/>
              <a:t>Facilitate access to comprehensive health and social services for women, infants and their families</a:t>
            </a:r>
          </a:p>
          <a:p>
            <a:pPr marL="285750" lvl="0" indent="-285750" defTabSz="914400">
              <a:spcBef>
                <a:spcPts val="0"/>
              </a:spcBef>
              <a:spcAft>
                <a:spcPts val="0"/>
              </a:spcAft>
              <a:buFont typeface="Arial" panose="020B0604020202020204" pitchFamily="34" charset="0"/>
              <a:buChar char="•"/>
            </a:pPr>
            <a:r>
              <a:rPr lang="en-CA" sz="1800" u="sng" dirty="0"/>
              <a:t>OTHERS???</a:t>
            </a:r>
          </a:p>
          <a:p>
            <a:endParaRPr lang="en-US" dirty="0"/>
          </a:p>
        </p:txBody>
      </p:sp>
      <p:sp>
        <p:nvSpPr>
          <p:cNvPr id="8" name="Content Placeholder 7"/>
          <p:cNvSpPr>
            <a:spLocks noGrp="1"/>
          </p:cNvSpPr>
          <p:nvPr>
            <p:ph sz="half" idx="2"/>
          </p:nvPr>
        </p:nvSpPr>
        <p:spPr>
          <a:xfrm>
            <a:off x="3923495" y="1229942"/>
            <a:ext cx="5791200" cy="946722"/>
          </a:xfrm>
        </p:spPr>
        <p:txBody>
          <a:bodyPr/>
          <a:lstStyle/>
          <a:p>
            <a:pPr lvl="0" defTabSz="914400" fontAlgn="base">
              <a:spcBef>
                <a:spcPct val="0"/>
              </a:spcBef>
              <a:spcAft>
                <a:spcPct val="0"/>
              </a:spcAft>
            </a:pPr>
            <a:r>
              <a:rPr lang="en-US" sz="1800" b="0" dirty="0">
                <a:solidFill>
                  <a:srgbClr val="000000"/>
                </a:solidFill>
                <a:cs typeface="Arial" pitchFamily="34" charset="0"/>
              </a:rPr>
              <a:t>All participants have a </a:t>
            </a:r>
            <a:r>
              <a:rPr lang="en-US" sz="1800" dirty="0">
                <a:solidFill>
                  <a:srgbClr val="000000"/>
                </a:solidFill>
                <a:cs typeface="Arial" pitchFamily="34" charset="0"/>
              </a:rPr>
              <a:t>shared vision for change </a:t>
            </a:r>
            <a:r>
              <a:rPr lang="en-US" sz="1800" b="0" dirty="0">
                <a:solidFill>
                  <a:srgbClr val="000000"/>
                </a:solidFill>
                <a:cs typeface="Arial" pitchFamily="34" charset="0"/>
              </a:rPr>
              <a:t>including a common understanding of the problem and a joint approach to solving it through agreed upon </a:t>
            </a:r>
            <a:r>
              <a:rPr lang="en-US" sz="1800" b="0" dirty="0" smtClean="0">
                <a:solidFill>
                  <a:srgbClr val="000000"/>
                </a:solidFill>
                <a:cs typeface="Arial" pitchFamily="34" charset="0"/>
              </a:rPr>
              <a:t>actions</a:t>
            </a:r>
            <a:endParaRPr lang="en-US" sz="1800" b="0" dirty="0">
              <a:solidFill>
                <a:srgbClr val="000000"/>
              </a:solidFill>
              <a:cs typeface="Arial" pitchFamily="34" charset="0"/>
            </a:endParaRPr>
          </a:p>
        </p:txBody>
      </p:sp>
      <p:sp>
        <p:nvSpPr>
          <p:cNvPr id="6" name="Rounded Rectangle 5" descr="Common agenda"/>
          <p:cNvSpPr/>
          <p:nvPr/>
        </p:nvSpPr>
        <p:spPr>
          <a:xfrm>
            <a:off x="1866097" y="1346296"/>
            <a:ext cx="2057398" cy="714014"/>
          </a:xfrm>
          <a:prstGeom prst="roundRect">
            <a:avLst/>
          </a:prstGeom>
          <a:solidFill>
            <a:srgbClr val="175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latin typeface="Franklin Gothic Book" panose="020B0503020102020204" pitchFamily="34" charset="0"/>
              </a:rPr>
              <a:t>Common Agenda</a:t>
            </a:r>
          </a:p>
        </p:txBody>
      </p:sp>
      <p:cxnSp>
        <p:nvCxnSpPr>
          <p:cNvPr id="19" name="Straight Connector 18" descr="decorative line"/>
          <p:cNvCxnSpPr/>
          <p:nvPr/>
        </p:nvCxnSpPr>
        <p:spPr>
          <a:xfrm>
            <a:off x="1845170" y="2194912"/>
            <a:ext cx="865762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61552" y="6357907"/>
            <a:ext cx="1657116" cy="338554"/>
          </a:xfrm>
          <a:prstGeom prst="rect">
            <a:avLst/>
          </a:prstGeom>
          <a:noFill/>
        </p:spPr>
        <p:txBody>
          <a:bodyPr wrap="square" rtlCol="0">
            <a:spAutoFit/>
          </a:bodyPr>
          <a:lstStyle/>
          <a:p>
            <a:r>
              <a:rPr lang="en-US" sz="1600" b="1" dirty="0">
                <a:solidFill>
                  <a:prstClr val="black"/>
                </a:solidFill>
                <a:latin typeface="Cambria" panose="02040503050406030204" pitchFamily="18" charset="0"/>
              </a:rPr>
              <a:t>Source: FSG</a:t>
            </a:r>
          </a:p>
        </p:txBody>
      </p:sp>
      <p:sp>
        <p:nvSpPr>
          <p:cNvPr id="15" name="TextBox 14"/>
          <p:cNvSpPr txBox="1"/>
          <p:nvPr/>
        </p:nvSpPr>
        <p:spPr>
          <a:xfrm>
            <a:off x="10056440" y="6059269"/>
            <a:ext cx="432048" cy="369332"/>
          </a:xfrm>
          <a:prstGeom prst="rect">
            <a:avLst/>
          </a:prstGeom>
          <a:noFill/>
        </p:spPr>
        <p:txBody>
          <a:bodyPr wrap="square" rtlCol="0">
            <a:spAutoFit/>
          </a:bodyPr>
          <a:lstStyle/>
          <a:p>
            <a:r>
              <a:rPr lang="en-US" dirty="0">
                <a:solidFill>
                  <a:prstClr val="white"/>
                </a:solidFill>
              </a:rPr>
              <a:t>11</a:t>
            </a:r>
          </a:p>
        </p:txBody>
      </p:sp>
      <p:grpSp>
        <p:nvGrpSpPr>
          <p:cNvPr id="21" name="Group 20" descr="Ex. HS Related Common Agenda"/>
          <p:cNvGrpSpPr/>
          <p:nvPr/>
        </p:nvGrpSpPr>
        <p:grpSpPr>
          <a:xfrm>
            <a:off x="703558" y="2249589"/>
            <a:ext cx="2526210" cy="1013201"/>
            <a:chOff x="279796" y="1197020"/>
            <a:chExt cx="1519237" cy="714458"/>
          </a:xfrm>
        </p:grpSpPr>
        <p:sp>
          <p:nvSpPr>
            <p:cNvPr id="22" name="Rectangle 21"/>
            <p:cNvSpPr/>
            <p:nvPr/>
          </p:nvSpPr>
          <p:spPr>
            <a:xfrm>
              <a:off x="279796" y="1197020"/>
              <a:ext cx="1519237" cy="702410"/>
            </a:xfrm>
            <a:prstGeom prst="rect">
              <a:avLst/>
            </a:prstGeom>
            <a:solidFill>
              <a:srgbClr val="148340"/>
            </a:solidFill>
          </p:spPr>
          <p:style>
            <a:lnRef idx="2">
              <a:schemeClr val="accent3">
                <a:alpha val="90000"/>
                <a:hueOff val="0"/>
                <a:satOff val="0"/>
                <a:lumOff val="0"/>
                <a:alphaOff val="0"/>
              </a:schemeClr>
            </a:lnRef>
            <a:fillRef idx="1">
              <a:scrgbClr r="0" g="0" b="0"/>
            </a:fillRef>
            <a:effectRef idx="0">
              <a:schemeClr val="accent3">
                <a:alpha val="90000"/>
                <a:hueOff val="0"/>
                <a:satOff val="0"/>
                <a:lumOff val="0"/>
                <a:alphaOff val="0"/>
              </a:schemeClr>
            </a:effectRef>
            <a:fontRef idx="minor">
              <a:schemeClr val="lt1"/>
            </a:fontRef>
          </p:style>
        </p:sp>
        <p:sp>
          <p:nvSpPr>
            <p:cNvPr id="25" name="Rectangle 24"/>
            <p:cNvSpPr/>
            <p:nvPr/>
          </p:nvSpPr>
          <p:spPr>
            <a:xfrm>
              <a:off x="279796" y="1209068"/>
              <a:ext cx="1519237" cy="702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CA" sz="1800" kern="1200" dirty="0" smtClean="0"/>
                <a:t>Ex. HS Related Common Agenda</a:t>
              </a:r>
              <a:endParaRPr lang="en-CA" sz="1800" kern="1200" dirty="0"/>
            </a:p>
          </p:txBody>
        </p:sp>
      </p:grpSp>
      <p:sp>
        <p:nvSpPr>
          <p:cNvPr id="26" name="Rectangle 25" descr="bulleye icon"/>
          <p:cNvSpPr/>
          <p:nvPr/>
        </p:nvSpPr>
        <p:spPr>
          <a:xfrm>
            <a:off x="1596984" y="3340980"/>
            <a:ext cx="729135" cy="476854"/>
          </a:xfrm>
          <a:prstGeom prst="rect">
            <a:avLst/>
          </a:prstGeom>
          <a:blipFill>
            <a:blip r:embed="rId4">
              <a:extLst/>
            </a:blip>
            <a:srcRect/>
            <a:stretch>
              <a:fillRect l="-3000" r="-3000"/>
            </a:stretch>
          </a:blipFill>
        </p:spPr>
        <p:style>
          <a:lnRef idx="2">
            <a:schemeClr val="lt1">
              <a:hueOff val="0"/>
              <a:satOff val="0"/>
              <a:lumOff val="0"/>
              <a:alphaOff val="0"/>
            </a:schemeClr>
          </a:lnRef>
          <a:fillRef idx="1">
            <a:scrgbClr r="0" g="0" b="0"/>
          </a:fillRef>
          <a:effectRef idx="0">
            <a:schemeClr val="accent3">
              <a:alpha val="90000"/>
              <a:hueOff val="0"/>
              <a:satOff val="0"/>
              <a:lumOff val="0"/>
              <a:alphaOff val="0"/>
            </a:schemeClr>
          </a:effectRef>
          <a:fontRef idx="minor">
            <a:schemeClr val="lt1"/>
          </a:fontRef>
        </p:style>
      </p:sp>
      <p:sp>
        <p:nvSpPr>
          <p:cNvPr id="16" name="Oval 15" descr="The power of an affirmation statement...&quot;Make Hamilton the best place to raise a child&quot;"/>
          <p:cNvSpPr/>
          <p:nvPr/>
        </p:nvSpPr>
        <p:spPr>
          <a:xfrm>
            <a:off x="5935125" y="2490536"/>
            <a:ext cx="4553363" cy="3392795"/>
          </a:xfrm>
          <a:prstGeom prst="ellipse">
            <a:avLst/>
          </a:prstGeom>
          <a:solidFill>
            <a:srgbClr val="FF55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8" name="TextBox 17"/>
          <p:cNvSpPr txBox="1"/>
          <p:nvPr/>
        </p:nvSpPr>
        <p:spPr>
          <a:xfrm>
            <a:off x="6328611" y="3436333"/>
            <a:ext cx="3621505" cy="1661993"/>
          </a:xfrm>
          <a:prstGeom prst="rect">
            <a:avLst/>
          </a:prstGeom>
          <a:noFill/>
        </p:spPr>
        <p:txBody>
          <a:bodyPr wrap="square" rtlCol="0">
            <a:spAutoFit/>
          </a:bodyPr>
          <a:lstStyle/>
          <a:p>
            <a:pPr algn="ctr"/>
            <a:r>
              <a:rPr lang="en-US" sz="2200" b="1" dirty="0" smtClean="0">
                <a:solidFill>
                  <a:srgbClr val="7030A0"/>
                </a:solidFill>
                <a:latin typeface="Franklin Gothic Book" panose="020B0503020102020204" pitchFamily="34" charset="0"/>
              </a:rPr>
              <a:t>The Power of an Affirmation Statement…</a:t>
            </a:r>
          </a:p>
          <a:p>
            <a:endParaRPr lang="en-US" b="1" dirty="0">
              <a:solidFill>
                <a:srgbClr val="7030A0"/>
              </a:solidFill>
              <a:latin typeface="Franklin Gothic Book" panose="020B0503020102020204" pitchFamily="34" charset="0"/>
            </a:endParaRPr>
          </a:p>
          <a:p>
            <a:r>
              <a:rPr lang="en-US" sz="2000" b="1" dirty="0" smtClean="0">
                <a:solidFill>
                  <a:schemeClr val="bg1"/>
                </a:solidFill>
                <a:latin typeface="Franklin Gothic Book" panose="020B0503020102020204" pitchFamily="34" charset="0"/>
              </a:rPr>
              <a:t>“Make Hamilton the best place to raise a child”</a:t>
            </a:r>
            <a:endParaRPr lang="en-US" sz="2000" b="1" dirty="0">
              <a:solidFill>
                <a:schemeClr val="bg1"/>
              </a:solidFill>
              <a:latin typeface="Franklin Gothic Book" panose="020B0503020102020204" pitchFamily="34" charset="0"/>
            </a:endParaRPr>
          </a:p>
        </p:txBody>
      </p:sp>
      <p:pic>
        <p:nvPicPr>
          <p:cNvPr id="17" name="Picture 16" descr="group discussion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6947" y="5387622"/>
            <a:ext cx="1823715" cy="856313"/>
          </a:xfrm>
          <a:prstGeom prst="rect">
            <a:avLst/>
          </a:prstGeom>
        </p:spPr>
      </p:pic>
    </p:spTree>
    <p:custDataLst>
      <p:tags r:id="rId1"/>
    </p:custDataLst>
    <p:extLst>
      <p:ext uri="{BB962C8B-B14F-4D97-AF65-F5344CB8AC3E}">
        <p14:creationId xmlns:p14="http://schemas.microsoft.com/office/powerpoint/2010/main" val="371650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1524000"/>
            <a:ext cx="5520852" cy="4366112"/>
          </a:xfrm>
        </p:spPr>
        <p:txBody>
          <a:bodyPr>
            <a:noAutofit/>
          </a:bodyPr>
          <a:lstStyle/>
          <a:p>
            <a:pPr marL="457200" indent="-457200">
              <a:buFont typeface="Arial" panose="020B0604020202020204" pitchFamily="34" charset="0"/>
              <a:buChar char="•"/>
            </a:pPr>
            <a:r>
              <a:rPr lang="en-CA" sz="2600" dirty="0"/>
              <a:t>Define the challenge to be addressed.</a:t>
            </a:r>
          </a:p>
          <a:p>
            <a:pPr marL="457200" indent="-457200">
              <a:buFont typeface="Arial" panose="020B0604020202020204" pitchFamily="34" charset="0"/>
              <a:buChar char="•"/>
            </a:pPr>
            <a:r>
              <a:rPr lang="en-CA" sz="2600" dirty="0"/>
              <a:t>Acknowledge that a collective impact approach is required.</a:t>
            </a:r>
          </a:p>
          <a:p>
            <a:pPr marL="457200" indent="-457200">
              <a:buFont typeface="Arial" panose="020B0604020202020204" pitchFamily="34" charset="0"/>
              <a:buChar char="•"/>
            </a:pPr>
            <a:r>
              <a:rPr lang="en-CA" sz="2600" dirty="0"/>
              <a:t>Establish clear and shared goal(s) for change.</a:t>
            </a:r>
          </a:p>
          <a:p>
            <a:pPr marL="457200" indent="-457200">
              <a:buFont typeface="Arial" panose="020B0604020202020204" pitchFamily="34" charset="0"/>
              <a:buChar char="•"/>
            </a:pPr>
            <a:r>
              <a:rPr lang="en-CA" sz="2600" dirty="0"/>
              <a:t>Identify principles to guide joint work together.</a:t>
            </a:r>
          </a:p>
        </p:txBody>
      </p:sp>
      <p:pic>
        <p:nvPicPr>
          <p:cNvPr id="7172" name="Picture 4" descr="Image of group of people with their hands in the middle of a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82836"/>
            <a:ext cx="3962400" cy="3848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9914" y="0"/>
            <a:ext cx="10047342" cy="1181100"/>
          </a:xfrm>
        </p:spPr>
        <p:txBody>
          <a:bodyPr>
            <a:normAutofit/>
          </a:bodyPr>
          <a:lstStyle/>
          <a:p>
            <a:r>
              <a:rPr lang="en-US" sz="4000" dirty="0" smtClean="0"/>
              <a:t>Common Agenda</a:t>
            </a:r>
            <a:endParaRPr lang="en-US" sz="4000" dirty="0"/>
          </a:p>
        </p:txBody>
      </p:sp>
    </p:spTree>
    <p:extLst>
      <p:ext uri="{BB962C8B-B14F-4D97-AF65-F5344CB8AC3E}">
        <p14:creationId xmlns:p14="http://schemas.microsoft.com/office/powerpoint/2010/main" val="1323712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4267200" y="1447800"/>
            <a:ext cx="6324600" cy="4876800"/>
          </a:xfrm>
        </p:spPr>
        <p:txBody>
          <a:bodyPr>
            <a:normAutofit fontScale="92500"/>
          </a:bodyPr>
          <a:lstStyle/>
          <a:p>
            <a:pPr marL="342900" indent="-342900">
              <a:buFont typeface="Arial" panose="020B0604020202020204" pitchFamily="34" charset="0"/>
              <a:buChar char="•"/>
            </a:pPr>
            <a:r>
              <a:rPr lang="en-CA" b="0" dirty="0">
                <a:solidFill>
                  <a:schemeClr val="tx1"/>
                </a:solidFill>
              </a:rPr>
              <a:t>Do we aim to effect―</a:t>
            </a:r>
            <a:r>
              <a:rPr lang="en-CA" dirty="0">
                <a:solidFill>
                  <a:schemeClr val="tx1"/>
                </a:solidFill>
              </a:rPr>
              <a:t>needle</a:t>
            </a:r>
            <a:r>
              <a:rPr lang="en-CA" b="0" dirty="0">
                <a:solidFill>
                  <a:schemeClr val="tx1"/>
                </a:solidFill>
              </a:rPr>
              <a:t>- change </a:t>
            </a:r>
            <a:br>
              <a:rPr lang="en-CA" b="0" dirty="0">
                <a:solidFill>
                  <a:schemeClr val="tx1"/>
                </a:solidFill>
              </a:rPr>
            </a:br>
            <a:r>
              <a:rPr lang="en-CA" b="0" dirty="0">
                <a:solidFill>
                  <a:schemeClr val="tx1"/>
                </a:solidFill>
              </a:rPr>
              <a:t>(i.e., significant and measurable progress) </a:t>
            </a:r>
            <a:br>
              <a:rPr lang="en-CA" b="0" dirty="0">
                <a:solidFill>
                  <a:schemeClr val="tx1"/>
                </a:solidFill>
              </a:rPr>
            </a:br>
            <a:r>
              <a:rPr lang="en-CA" b="0" dirty="0">
                <a:solidFill>
                  <a:schemeClr val="tx1"/>
                </a:solidFill>
              </a:rPr>
              <a:t>on a community-wide metric? </a:t>
            </a:r>
          </a:p>
          <a:p>
            <a:pPr marL="342900" indent="-342900">
              <a:buFont typeface="Arial" panose="020B0604020202020204" pitchFamily="34" charset="0"/>
              <a:buChar char="•"/>
            </a:pPr>
            <a:r>
              <a:rPr lang="en-CA" b="0" dirty="0">
                <a:solidFill>
                  <a:schemeClr val="tx1"/>
                </a:solidFill>
              </a:rPr>
              <a:t>Do we believe that </a:t>
            </a:r>
            <a:r>
              <a:rPr lang="en-CA" dirty="0">
                <a:solidFill>
                  <a:schemeClr val="tx1"/>
                </a:solidFill>
              </a:rPr>
              <a:t>a long-term investment </a:t>
            </a:r>
            <a:br>
              <a:rPr lang="en-CA" dirty="0">
                <a:solidFill>
                  <a:schemeClr val="tx1"/>
                </a:solidFill>
              </a:rPr>
            </a:br>
            <a:r>
              <a:rPr lang="en-CA" b="0" dirty="0">
                <a:solidFill>
                  <a:schemeClr val="tx1"/>
                </a:solidFill>
              </a:rPr>
              <a:t>(i.e., three to five-plus years) by stakeholders </a:t>
            </a:r>
            <a:br>
              <a:rPr lang="en-CA" b="0" dirty="0">
                <a:solidFill>
                  <a:schemeClr val="tx1"/>
                </a:solidFill>
              </a:rPr>
            </a:br>
            <a:r>
              <a:rPr lang="en-CA" b="0" dirty="0">
                <a:solidFill>
                  <a:schemeClr val="tx1"/>
                </a:solidFill>
              </a:rPr>
              <a:t>is necessary to achieve success? </a:t>
            </a:r>
          </a:p>
          <a:p>
            <a:pPr marL="342900" indent="-342900">
              <a:buFont typeface="Arial" panose="020B0604020202020204" pitchFamily="34" charset="0"/>
              <a:buChar char="•"/>
            </a:pPr>
            <a:r>
              <a:rPr lang="en-CA" b="0" dirty="0">
                <a:solidFill>
                  <a:schemeClr val="tx1"/>
                </a:solidFill>
              </a:rPr>
              <a:t>Do we believe that </a:t>
            </a:r>
            <a:r>
              <a:rPr lang="en-CA" dirty="0">
                <a:solidFill>
                  <a:schemeClr val="tx1"/>
                </a:solidFill>
              </a:rPr>
              <a:t>cross-sector engagement </a:t>
            </a:r>
            <a:br>
              <a:rPr lang="en-CA" dirty="0">
                <a:solidFill>
                  <a:schemeClr val="tx1"/>
                </a:solidFill>
              </a:rPr>
            </a:br>
            <a:r>
              <a:rPr lang="en-CA" b="0" dirty="0">
                <a:solidFill>
                  <a:schemeClr val="tx1"/>
                </a:solidFill>
              </a:rPr>
              <a:t>is essential for community-wide change? </a:t>
            </a:r>
          </a:p>
          <a:p>
            <a:pPr marL="342900" indent="-342900">
              <a:buFont typeface="Arial" panose="020B0604020202020204" pitchFamily="34" charset="0"/>
              <a:buChar char="•"/>
            </a:pPr>
            <a:r>
              <a:rPr lang="en-CA" b="0" dirty="0">
                <a:solidFill>
                  <a:schemeClr val="tx1"/>
                </a:solidFill>
              </a:rPr>
              <a:t>Are we committed to </a:t>
            </a:r>
            <a:r>
              <a:rPr lang="en-CA" dirty="0">
                <a:solidFill>
                  <a:schemeClr val="tx1"/>
                </a:solidFill>
              </a:rPr>
              <a:t>using measurable data </a:t>
            </a:r>
            <a:br>
              <a:rPr lang="en-CA" dirty="0">
                <a:solidFill>
                  <a:schemeClr val="tx1"/>
                </a:solidFill>
              </a:rPr>
            </a:br>
            <a:r>
              <a:rPr lang="en-CA" b="0" dirty="0">
                <a:solidFill>
                  <a:schemeClr val="tx1"/>
                </a:solidFill>
              </a:rPr>
              <a:t>to set the agenda and improve over time? </a:t>
            </a:r>
          </a:p>
          <a:p>
            <a:pPr marL="342900" indent="-342900">
              <a:buFont typeface="Arial" panose="020B0604020202020204" pitchFamily="34" charset="0"/>
              <a:buChar char="•"/>
            </a:pPr>
            <a:r>
              <a:rPr lang="en-CA" b="0" dirty="0">
                <a:solidFill>
                  <a:schemeClr val="tx1"/>
                </a:solidFill>
              </a:rPr>
              <a:t>Are we committed to </a:t>
            </a:r>
            <a:r>
              <a:rPr lang="en-CA" dirty="0">
                <a:solidFill>
                  <a:schemeClr val="tx1"/>
                </a:solidFill>
              </a:rPr>
              <a:t>having community members as partners </a:t>
            </a:r>
            <a:r>
              <a:rPr lang="en-CA" b="0" dirty="0">
                <a:solidFill>
                  <a:schemeClr val="tx1"/>
                </a:solidFill>
              </a:rPr>
              <a:t>and producers of impact? </a:t>
            </a:r>
          </a:p>
        </p:txBody>
      </p:sp>
      <p:sp>
        <p:nvSpPr>
          <p:cNvPr id="26626" name="Title 1"/>
          <p:cNvSpPr>
            <a:spLocks noGrp="1"/>
          </p:cNvSpPr>
          <p:nvPr>
            <p:ph type="title"/>
          </p:nvPr>
        </p:nvSpPr>
        <p:spPr>
          <a:xfrm>
            <a:off x="1553765" y="0"/>
            <a:ext cx="9144000" cy="1143000"/>
          </a:xfrm>
        </p:spPr>
        <p:txBody>
          <a:bodyPr>
            <a:normAutofit/>
          </a:bodyPr>
          <a:lstStyle/>
          <a:p>
            <a:pPr algn="ctr">
              <a:defRPr/>
            </a:pPr>
            <a:r>
              <a:rPr lang="en-CA" sz="4000" dirty="0"/>
              <a:t>Collective Impact – Framing Questions</a:t>
            </a:r>
          </a:p>
        </p:txBody>
      </p:sp>
      <p:pic>
        <p:nvPicPr>
          <p:cNvPr id="2" name="Picture 1" descr="image of Impa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2232734"/>
            <a:ext cx="2371725" cy="2197288"/>
          </a:xfrm>
          <a:prstGeom prst="rect">
            <a:avLst/>
          </a:prstGeom>
        </p:spPr>
      </p:pic>
    </p:spTree>
    <p:extLst>
      <p:ext uri="{BB962C8B-B14F-4D97-AF65-F5344CB8AC3E}">
        <p14:creationId xmlns:p14="http://schemas.microsoft.com/office/powerpoint/2010/main" val="145065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4400" dirty="0" smtClean="0"/>
              <a:t>Tools – Common Agenda</a:t>
            </a:r>
            <a:endParaRPr lang="en-US" sz="4400" dirty="0"/>
          </a:p>
        </p:txBody>
      </p:sp>
      <p:pic>
        <p:nvPicPr>
          <p:cNvPr id="6" name="Picture 5" descr="Our Community Vision exercise description"/>
          <p:cNvPicPr>
            <a:picLocks noChangeAspect="1"/>
          </p:cNvPicPr>
          <p:nvPr/>
        </p:nvPicPr>
        <p:blipFill rotWithShape="1">
          <a:blip r:embed="rId3" cstate="print">
            <a:extLst>
              <a:ext uri="{28A0092B-C50C-407E-A947-70E740481C1C}">
                <a14:useLocalDpi xmlns:a14="http://schemas.microsoft.com/office/drawing/2010/main" val="0"/>
              </a:ext>
            </a:extLst>
          </a:blip>
          <a:srcRect l="6258" t="9123" r="7240" b="27895"/>
          <a:stretch/>
        </p:blipFill>
        <p:spPr>
          <a:xfrm>
            <a:off x="239657" y="294440"/>
            <a:ext cx="6197238" cy="5839393"/>
          </a:xfrm>
          <a:prstGeom prst="rect">
            <a:avLst/>
          </a:prstGeom>
        </p:spPr>
      </p:pic>
      <p:pic>
        <p:nvPicPr>
          <p:cNvPr id="7" name="Picture 6" descr="cloud worksheet"/>
          <p:cNvPicPr>
            <a:picLocks noChangeAspect="1"/>
          </p:cNvPicPr>
          <p:nvPr/>
        </p:nvPicPr>
        <p:blipFill rotWithShape="1">
          <a:blip r:embed="rId4" cstate="print">
            <a:extLst>
              <a:ext uri="{28A0092B-C50C-407E-A947-70E740481C1C}">
                <a14:useLocalDpi xmlns:a14="http://schemas.microsoft.com/office/drawing/2010/main" val="0"/>
              </a:ext>
            </a:extLst>
          </a:blip>
          <a:srcRect l="8020" t="8421" r="6573" b="19123"/>
          <a:stretch/>
        </p:blipFill>
        <p:spPr>
          <a:xfrm>
            <a:off x="4174958" y="1191996"/>
            <a:ext cx="7579896" cy="4969042"/>
          </a:xfrm>
          <a:prstGeom prst="rect">
            <a:avLst/>
          </a:prstGeom>
        </p:spPr>
      </p:pic>
      <p:pic>
        <p:nvPicPr>
          <p:cNvPr id="8" name="Picture 7" descr="screenshot of What needs to chagne to realize our community vision worksheet"/>
          <p:cNvPicPr>
            <a:picLocks noChangeAspect="1"/>
          </p:cNvPicPr>
          <p:nvPr/>
        </p:nvPicPr>
        <p:blipFill rotWithShape="1">
          <a:blip r:embed="rId5" cstate="print">
            <a:extLst>
              <a:ext uri="{28A0092B-C50C-407E-A947-70E740481C1C}">
                <a14:useLocalDpi xmlns:a14="http://schemas.microsoft.com/office/drawing/2010/main" val="0"/>
              </a:ext>
            </a:extLst>
          </a:blip>
          <a:srcRect l="5576" t="13158" r="7922" b="20175"/>
          <a:stretch/>
        </p:blipFill>
        <p:spPr>
          <a:xfrm>
            <a:off x="2846806" y="389821"/>
            <a:ext cx="5900152" cy="5884665"/>
          </a:xfrm>
          <a:prstGeom prst="rect">
            <a:avLst/>
          </a:prstGeom>
        </p:spPr>
      </p:pic>
    </p:spTree>
    <p:extLst>
      <p:ext uri="{BB962C8B-B14F-4D97-AF65-F5344CB8AC3E}">
        <p14:creationId xmlns:p14="http://schemas.microsoft.com/office/powerpoint/2010/main" val="387957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t>Tools – Common Agenda</a:t>
            </a:r>
            <a:endParaRPr lang="en-US" sz="3600" dirty="0"/>
          </a:p>
        </p:txBody>
      </p:sp>
      <p:pic>
        <p:nvPicPr>
          <p:cNvPr id="5" name="Picture 4" descr="Our Common Agenda Framework exercise screenshot&#10;Exercise description: This worksheet will help your team get greater clarity about your issue. Work your way around the stages. At the end of the worksheet, you will find additional reflection questions for your team to consider when building your common agenda. &#10;&#10;Exercise How-to&#10;&#10;Exercise debrief: Possible debrief questions:&#10;What are the implications to your team in working through this common agenda framework?&#10;What assumptions are we making about our common agenda that we will be testing another time and learning more about as our work unfolds?&#10;What else do we need to know to be able to build our common agenda?"/>
          <p:cNvPicPr>
            <a:picLocks noChangeAspect="1"/>
          </p:cNvPicPr>
          <p:nvPr/>
        </p:nvPicPr>
        <p:blipFill rotWithShape="1">
          <a:blip r:embed="rId3" cstate="print">
            <a:extLst>
              <a:ext uri="{28A0092B-C50C-407E-A947-70E740481C1C}">
                <a14:useLocalDpi xmlns:a14="http://schemas.microsoft.com/office/drawing/2010/main" val="0"/>
              </a:ext>
            </a:extLst>
          </a:blip>
          <a:srcRect l="6939" t="8070" r="7468" b="48070"/>
          <a:stretch/>
        </p:blipFill>
        <p:spPr>
          <a:xfrm>
            <a:off x="0" y="1584342"/>
            <a:ext cx="6882064" cy="4563702"/>
          </a:xfrm>
          <a:prstGeom prst="rect">
            <a:avLst/>
          </a:prstGeom>
        </p:spPr>
      </p:pic>
      <p:pic>
        <p:nvPicPr>
          <p:cNvPr id="4" name="Content Placeholder 3" descr="Common agenda framework worksheet showing strategies, assumptions, influenetial factors, problem/issue/opportunity, desired results, community needs/assets/resources"/>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5188" t="7828" r="5149" b="11811"/>
          <a:stretch/>
        </p:blipFill>
        <p:spPr>
          <a:xfrm>
            <a:off x="5438274" y="87229"/>
            <a:ext cx="6596152" cy="7517732"/>
          </a:xfrm>
        </p:spPr>
      </p:pic>
    </p:spTree>
    <p:extLst>
      <p:ext uri="{BB962C8B-B14F-4D97-AF65-F5344CB8AC3E}">
        <p14:creationId xmlns:p14="http://schemas.microsoft.com/office/powerpoint/2010/main" val="363449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4400" dirty="0" smtClean="0"/>
              <a:t>Tools – Common Agenda</a:t>
            </a:r>
            <a:endParaRPr lang="en-US" sz="4400" dirty="0"/>
          </a:p>
        </p:txBody>
      </p:sp>
      <p:pic>
        <p:nvPicPr>
          <p:cNvPr id="6" name="Picture 5" descr="Scoping our work: What's in &amp; what's out&#10;Exercise description: This tool invites you to think about the critical work of clarifying, and reaching agreement on, the scop and reach of your collective impact initiative. While it is important and useful to ensure there is agreement amongst your leadership regarding what is and is not included within the scop of your intended work, it is equally important to remember that from time to time it might be necessary and or important to revisit, challenge, or re-affirm your original scope, either in response to your changing community environment, or in light of unexpected opportunities or challenges.&#10;&#10;Exercise how-to:&#10;1. Invite participants to use post-it notes to identify things that they know for sure are either in, or out of their current scope of work&#10;2. Use a different color post-it note to identify potential boundaries that are still being questioned&#10;3. review the aspects of your scope that still remain unclear, and generate a list of questions or potential information and data sources that could help you confirm these&#10;4. Brainstorm potential sources for the missing information and/or data&#10;5. Generate a to-do list of what data or information needs to be collected, who will do it, and by when&#10;&#10;Exercise Debrief&#10;Possible debrief questions&#10;what questions still need to be answered in order to define the scope of our work?&#10;What information or data do we need to answer our outstanding questions?&#10;Where could we find the information and or data that we need?"/>
          <p:cNvPicPr>
            <a:picLocks noChangeAspect="1"/>
          </p:cNvPicPr>
          <p:nvPr/>
        </p:nvPicPr>
        <p:blipFill rotWithShape="1">
          <a:blip r:embed="rId3" cstate="print">
            <a:extLst>
              <a:ext uri="{28A0092B-C50C-407E-A947-70E740481C1C}">
                <a14:useLocalDpi xmlns:a14="http://schemas.microsoft.com/office/drawing/2010/main" val="0"/>
              </a:ext>
            </a:extLst>
          </a:blip>
          <a:srcRect l="7165" t="7895" r="7923" b="18772"/>
          <a:stretch/>
        </p:blipFill>
        <p:spPr>
          <a:xfrm>
            <a:off x="239657" y="124040"/>
            <a:ext cx="5528820" cy="6179270"/>
          </a:xfrm>
          <a:prstGeom prst="rect">
            <a:avLst/>
          </a:prstGeom>
        </p:spPr>
      </p:pic>
      <p:pic>
        <p:nvPicPr>
          <p:cNvPr id="7" name="Picture 6" descr="screenshot of worksheet&#10;&#10;Scoping our work: What's In and What's Out? Worksheet&#10;&#10;In or Out boxes for: beneficiaries or targets, geography, timeline, and activities &amp; outcomes&#10;&#10;Draft Intended Impact Statement"/>
          <p:cNvPicPr>
            <a:picLocks noChangeAspect="1"/>
          </p:cNvPicPr>
          <p:nvPr/>
        </p:nvPicPr>
        <p:blipFill rotWithShape="1">
          <a:blip r:embed="rId4" cstate="print">
            <a:extLst>
              <a:ext uri="{28A0092B-C50C-407E-A947-70E740481C1C}">
                <a14:useLocalDpi xmlns:a14="http://schemas.microsoft.com/office/drawing/2010/main" val="0"/>
              </a:ext>
            </a:extLst>
          </a:blip>
          <a:srcRect l="5802" t="8421" r="2927" b="13684"/>
          <a:stretch/>
        </p:blipFill>
        <p:spPr>
          <a:xfrm>
            <a:off x="6030496" y="222742"/>
            <a:ext cx="5712325" cy="6309135"/>
          </a:xfrm>
          <a:prstGeom prst="rect">
            <a:avLst/>
          </a:prstGeom>
        </p:spPr>
      </p:pic>
    </p:spTree>
    <p:extLst>
      <p:ext uri="{BB962C8B-B14F-4D97-AF65-F5344CB8AC3E}">
        <p14:creationId xmlns:p14="http://schemas.microsoft.com/office/powerpoint/2010/main" val="320128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pic>
        <p:nvPicPr>
          <p:cNvPr id="4" name="Content Placeholder 3" descr="Decorative image of noteboo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896660" y="1371601"/>
            <a:ext cx="4775707"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a:xfrm>
            <a:off x="4328967" y="1475606"/>
            <a:ext cx="4343400" cy="4648200"/>
          </a:xfrm>
        </p:spPr>
        <p:txBody>
          <a:bodyPr>
            <a:noAutofit/>
          </a:bodyPr>
          <a:lstStyle/>
          <a:p>
            <a:pPr marL="548640" indent="-400050">
              <a:lnSpc>
                <a:spcPct val="120000"/>
              </a:lnSpc>
              <a:spcBef>
                <a:spcPts val="0"/>
              </a:spcBef>
              <a:spcAft>
                <a:spcPts val="300"/>
              </a:spcAft>
              <a:buAutoNum type="romanUcPeriod"/>
            </a:pPr>
            <a:endParaRPr lang="en-US" sz="1200" dirty="0" smtClean="0">
              <a:solidFill>
                <a:srgbClr val="002060"/>
              </a:solidFill>
              <a:latin typeface="Gisha" panose="020B0502040204020203" pitchFamily="34" charset="-79"/>
              <a:cs typeface="Gisha" panose="020B0502040204020203" pitchFamily="34" charset="-79"/>
            </a:endParaRPr>
          </a:p>
          <a:p>
            <a:pPr marL="148590">
              <a:lnSpc>
                <a:spcPct val="120000"/>
              </a:lnSpc>
              <a:spcBef>
                <a:spcPts val="0"/>
              </a:spcBef>
              <a:spcAft>
                <a:spcPts val="300"/>
              </a:spcAft>
            </a:pPr>
            <a:endParaRPr lang="en-US" sz="1200" dirty="0" smtClean="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Welcome</a:t>
            </a: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Today’s Objectives </a:t>
            </a:r>
            <a:endParaRPr lang="en-US" sz="1200" dirty="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Check-In</a:t>
            </a:r>
          </a:p>
          <a:p>
            <a:pPr marL="1234440" lvl="1"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Time Management</a:t>
            </a: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Wrap- In</a:t>
            </a:r>
          </a:p>
          <a:p>
            <a:pPr marL="1234440" lvl="1"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Revisit Pre-Conditions (Tools)</a:t>
            </a:r>
          </a:p>
          <a:p>
            <a:pPr marL="548640" indent="-400050">
              <a:lnSpc>
                <a:spcPct val="120000"/>
              </a:lnSpc>
              <a:spcBef>
                <a:spcPts val="0"/>
              </a:spcBef>
              <a:spcAft>
                <a:spcPts val="300"/>
              </a:spcAft>
              <a:buFont typeface="Arial" panose="020B0604020202020204" pitchFamily="34" charset="0"/>
              <a:buAutoNum type="romanUcPeriod"/>
            </a:pPr>
            <a:r>
              <a:rPr lang="en-US" sz="1200" dirty="0" smtClean="0">
                <a:solidFill>
                  <a:srgbClr val="002060"/>
                </a:solidFill>
                <a:latin typeface="Gisha" panose="020B0502040204020203" pitchFamily="34" charset="-79"/>
                <a:cs typeface="Gisha" panose="020B0502040204020203" pitchFamily="34" charset="-79"/>
              </a:rPr>
              <a:t>Overview Common Agenda</a:t>
            </a:r>
          </a:p>
          <a:p>
            <a:pPr marL="548640" indent="-400050">
              <a:lnSpc>
                <a:spcPct val="120000"/>
              </a:lnSpc>
              <a:spcBef>
                <a:spcPts val="0"/>
              </a:spcBef>
              <a:spcAft>
                <a:spcPts val="300"/>
              </a:spcAft>
              <a:buFont typeface="Arial" panose="020B0604020202020204" pitchFamily="34" charset="0"/>
              <a:buAutoNum type="romanUcPeriod"/>
            </a:pPr>
            <a:r>
              <a:rPr lang="en-US" sz="1200" dirty="0" smtClean="0">
                <a:solidFill>
                  <a:srgbClr val="002060"/>
                </a:solidFill>
                <a:latin typeface="Gisha" panose="020B0502040204020203" pitchFamily="34" charset="-79"/>
                <a:cs typeface="Gisha" panose="020B0502040204020203" pitchFamily="34" charset="-79"/>
              </a:rPr>
              <a:t>Share and Discuss Tools developing Common Agenda</a:t>
            </a: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Wrap-Up &amp; Reminders</a:t>
            </a:r>
          </a:p>
          <a:p>
            <a:pPr marL="1234440" lvl="1"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Update About Action Plans</a:t>
            </a: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Prepping for Next Call</a:t>
            </a:r>
            <a:endParaRPr lang="en-US" sz="1200" dirty="0">
              <a:solidFill>
                <a:srgbClr val="002060"/>
              </a:solidFill>
              <a:latin typeface="Gisha" panose="020B0502040204020203" pitchFamily="34" charset="-79"/>
              <a:cs typeface="Gisha" panose="020B0502040204020203" pitchFamily="34" charset="-79"/>
            </a:endParaRPr>
          </a:p>
        </p:txBody>
      </p:sp>
      <p:pic>
        <p:nvPicPr>
          <p:cNvPr id="5" name="Picture 5" descr="decorative image of p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693" r="2646" b="50730"/>
          <a:stretch/>
        </p:blipFill>
        <p:spPr bwMode="auto">
          <a:xfrm rot="6223314">
            <a:off x="1451218" y="3788060"/>
            <a:ext cx="3599868" cy="48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57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Examples?</a:t>
            </a:r>
            <a:endParaRPr lang="en-US" dirty="0"/>
          </a:p>
        </p:txBody>
      </p:sp>
      <p:sp>
        <p:nvSpPr>
          <p:cNvPr id="2" name="Content Placeholder 1"/>
          <p:cNvSpPr>
            <a:spLocks noGrp="1"/>
          </p:cNvSpPr>
          <p:nvPr>
            <p:ph sz="half" idx="1"/>
          </p:nvPr>
        </p:nvSpPr>
        <p:spPr>
          <a:xfrm>
            <a:off x="5943600" y="1585197"/>
            <a:ext cx="5689601" cy="5088318"/>
          </a:xfrm>
        </p:spPr>
        <p:txBody>
          <a:bodyPr/>
          <a:lstStyle/>
          <a:p>
            <a:pPr marL="457200" indent="-457200">
              <a:buFont typeface="+mj-lt"/>
              <a:buAutoNum type="arabicPeriod"/>
            </a:pPr>
            <a:r>
              <a:rPr lang="en-US" sz="3000" dirty="0" smtClean="0"/>
              <a:t>Have you used other tools/processes to get at your common agenda?</a:t>
            </a:r>
          </a:p>
          <a:p>
            <a:pPr marL="457200" indent="-457200">
              <a:buFont typeface="+mj-lt"/>
              <a:buAutoNum type="arabicPeriod"/>
            </a:pPr>
            <a:endParaRPr lang="en-US" sz="3000" dirty="0" smtClean="0"/>
          </a:p>
          <a:p>
            <a:pPr marL="457200" indent="-457200">
              <a:buFont typeface="+mj-lt"/>
              <a:buAutoNum type="arabicPeriod"/>
            </a:pPr>
            <a:r>
              <a:rPr lang="en-US" sz="3000" dirty="0" smtClean="0"/>
              <a:t>Do you find these tools helpful or are you needed more? </a:t>
            </a:r>
          </a:p>
        </p:txBody>
      </p:sp>
      <p:pic>
        <p:nvPicPr>
          <p:cNvPr id="5" name="Picture 4"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13" y="1929018"/>
            <a:ext cx="5348524" cy="3548902"/>
          </a:xfrm>
          <a:prstGeom prst="rect">
            <a:avLst/>
          </a:prstGeom>
        </p:spPr>
      </p:pic>
    </p:spTree>
    <p:extLst>
      <p:ext uri="{BB962C8B-B14F-4D97-AF65-F5344CB8AC3E}">
        <p14:creationId xmlns:p14="http://schemas.microsoft.com/office/powerpoint/2010/main" val="2607814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Questions &amp; Reflections?</a:t>
            </a:r>
          </a:p>
        </p:txBody>
      </p:sp>
      <p:pic>
        <p:nvPicPr>
          <p:cNvPr id="4" name="Content Placeholder 6" descr="hands raised for questions image"/>
          <p:cNvPicPr>
            <a:picLocks noGrp="1" noChangeAspect="1"/>
          </p:cNvPicPr>
          <p:nvPr>
            <p:ph idx="1"/>
          </p:nvPr>
        </p:nvPicPr>
        <p:blipFill>
          <a:blip r:embed="rId3" cstate="print">
            <a:grayscl/>
          </a:blip>
          <a:srcRect/>
          <a:stretch>
            <a:fillRect/>
          </a:stretch>
        </p:blipFill>
        <p:spPr bwMode="auto">
          <a:xfrm>
            <a:off x="1727188" y="2209800"/>
            <a:ext cx="3688081" cy="2819399"/>
          </a:xfrm>
          <a:prstGeom prst="rect">
            <a:avLst/>
          </a:prstGeom>
          <a:noFill/>
          <a:ln w="9525">
            <a:noFill/>
            <a:miter lim="800000"/>
            <a:headEnd/>
            <a:tailEnd/>
          </a:ln>
        </p:spPr>
      </p:pic>
      <p:sp>
        <p:nvSpPr>
          <p:cNvPr id="6" name="Text Placeholder 4"/>
          <p:cNvSpPr txBox="1">
            <a:spLocks/>
          </p:cNvSpPr>
          <p:nvPr/>
        </p:nvSpPr>
        <p:spPr>
          <a:xfrm>
            <a:off x="5791200" y="2324098"/>
            <a:ext cx="4876800" cy="2590800"/>
          </a:xfrm>
          <a:prstGeom prst="rect">
            <a:avLst/>
          </a:prstGeom>
        </p:spPr>
        <p:txBody>
          <a:bodyPr>
            <a:noAutofit/>
          </a:bodyPr>
          <a:lstStyle>
            <a:lvl1pPr marL="0" indent="0" algn="l" defTabSz="914400" rtl="0" eaLnBrk="1" latinLnBrk="0" hangingPunct="1">
              <a:spcBef>
                <a:spcPct val="20000"/>
              </a:spcBef>
              <a:spcAft>
                <a:spcPts val="800"/>
              </a:spcAft>
              <a:buFont typeface="Arial" panose="020B0604020202020204" pitchFamily="34" charset="0"/>
              <a:buNone/>
              <a:defRPr sz="3200" b="1" kern="1200">
                <a:solidFill>
                  <a:srgbClr val="1755A5"/>
                </a:solidFill>
                <a:latin typeface="Franklin Gothic Book" panose="020B0503020102020204" pitchFamily="34" charset="0"/>
                <a:ea typeface="+mn-ea"/>
                <a:cs typeface="+mn-cs"/>
              </a:defRPr>
            </a:lvl1pPr>
            <a:lvl2pPr marL="742950" indent="-285750" algn="l" defTabSz="914400" rtl="0" eaLnBrk="1" latinLnBrk="0" hangingPunct="1">
              <a:spcBef>
                <a:spcPct val="20000"/>
              </a:spcBef>
              <a:spcAft>
                <a:spcPts val="800"/>
              </a:spcAft>
              <a:buClr>
                <a:srgbClr val="1755A5"/>
              </a:buClr>
              <a:buFont typeface="Wingdings" panose="05000000000000000000" pitchFamily="2" charset="2"/>
              <a:buChar char="§"/>
              <a:defRPr sz="3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spcAft>
                <a:spcPts val="800"/>
              </a:spcAft>
              <a:buClr>
                <a:srgbClr val="1755A5"/>
              </a:buClr>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spcAft>
                <a:spcPts val="800"/>
              </a:spcAft>
              <a:buClr>
                <a:srgbClr val="1755A5"/>
              </a:buClr>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spcAft>
                <a:spcPts val="800"/>
              </a:spcAft>
              <a:buClr>
                <a:srgbClr val="1755A5"/>
              </a:buClr>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base">
              <a:spcBef>
                <a:spcPts val="0"/>
              </a:spcBef>
              <a:spcAft>
                <a:spcPts val="0"/>
              </a:spcAft>
              <a:buClr>
                <a:srgbClr val="1755A5"/>
              </a:buClr>
              <a:buFont typeface="Wingdings" panose="05000000000000000000" pitchFamily="2" charset="2"/>
              <a:buChar char="§"/>
            </a:pPr>
            <a:r>
              <a:rPr lang="en-US" dirty="0">
                <a:solidFill>
                  <a:schemeClr val="tx1"/>
                </a:solidFill>
              </a:rPr>
              <a:t>Questions</a:t>
            </a:r>
            <a:r>
              <a:rPr lang="en-US" dirty="0" smtClean="0">
                <a:solidFill>
                  <a:schemeClr val="tx1"/>
                </a:solidFill>
              </a:rPr>
              <a:t>?</a:t>
            </a:r>
          </a:p>
          <a:p>
            <a:pPr fontAlgn="base">
              <a:spcBef>
                <a:spcPts val="0"/>
              </a:spcBef>
              <a:spcAft>
                <a:spcPts val="0"/>
              </a:spcAft>
              <a:buClr>
                <a:srgbClr val="1755A5"/>
              </a:buClr>
            </a:pPr>
            <a:r>
              <a:rPr lang="en-US" dirty="0" smtClean="0">
                <a:solidFill>
                  <a:schemeClr val="tx1"/>
                </a:solidFill>
              </a:rPr>
              <a:t> </a:t>
            </a:r>
          </a:p>
          <a:p>
            <a:pPr marL="457200" indent="-457200" fontAlgn="base">
              <a:spcBef>
                <a:spcPts val="0"/>
              </a:spcBef>
              <a:spcAft>
                <a:spcPts val="0"/>
              </a:spcAft>
              <a:buClr>
                <a:srgbClr val="1755A5"/>
              </a:buClr>
              <a:buFont typeface="Wingdings" panose="05000000000000000000" pitchFamily="2" charset="2"/>
              <a:buChar char="§"/>
            </a:pPr>
            <a:r>
              <a:rPr lang="en-US" dirty="0" smtClean="0">
                <a:solidFill>
                  <a:schemeClr val="tx1"/>
                </a:solidFill>
              </a:rPr>
              <a:t>Thoughts or reflections?</a:t>
            </a:r>
            <a:endParaRPr lang="en-US" dirty="0">
              <a:solidFill>
                <a:schemeClr val="tx1"/>
              </a:solidFill>
            </a:endParaRPr>
          </a:p>
        </p:txBody>
      </p:sp>
    </p:spTree>
    <p:extLst>
      <p:ext uri="{BB962C8B-B14F-4D97-AF65-F5344CB8AC3E}">
        <p14:creationId xmlns:p14="http://schemas.microsoft.com/office/powerpoint/2010/main" val="304953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006" y="1464881"/>
            <a:ext cx="6701230" cy="5105400"/>
          </a:xfrm>
        </p:spPr>
        <p:txBody>
          <a:bodyPr>
            <a:normAutofit fontScale="85000" lnSpcReduction="20000"/>
          </a:bodyPr>
          <a:lstStyle/>
          <a:p>
            <a:pPr marL="342900" indent="-342900">
              <a:buFont typeface="Arial" panose="020B0604020202020204" pitchFamily="34" charset="0"/>
              <a:buChar char="•"/>
            </a:pPr>
            <a:r>
              <a:rPr lang="en-US" dirty="0" smtClean="0"/>
              <a:t>November’s CI-PLNs will take place face-to-fact during the HS Convention (Morning of Day 1, Nov. 16th)</a:t>
            </a:r>
          </a:p>
          <a:p>
            <a:pPr marL="900113" lvl="1" indent="-342900">
              <a:buFont typeface="Arial" panose="020B0604020202020204" pitchFamily="34" charset="0"/>
              <a:buChar char="•"/>
            </a:pPr>
            <a:r>
              <a:rPr lang="en-US" dirty="0" smtClean="0"/>
              <a:t>Will likely focus on CI Action Plans</a:t>
            </a:r>
          </a:p>
          <a:p>
            <a:endParaRPr lang="en-US" dirty="0" smtClean="0"/>
          </a:p>
          <a:p>
            <a:pPr marL="342900" indent="-342900">
              <a:buFont typeface="Arial" panose="020B0604020202020204" pitchFamily="34" charset="0"/>
              <a:buChar char="•"/>
            </a:pPr>
            <a:r>
              <a:rPr lang="en-US" dirty="0" smtClean="0"/>
              <a:t>We will have more details to share about this and the Action Plan template next month</a:t>
            </a:r>
          </a:p>
          <a:p>
            <a:endParaRPr lang="en-US" dirty="0" smtClean="0"/>
          </a:p>
          <a:p>
            <a:pPr marL="342900" indent="-342900">
              <a:buFont typeface="Arial" panose="020B0604020202020204" pitchFamily="34" charset="0"/>
              <a:buChar char="•"/>
            </a:pPr>
            <a:r>
              <a:rPr lang="en-US" dirty="0" smtClean="0"/>
              <a:t>Next call will feature shared measurement!</a:t>
            </a:r>
          </a:p>
          <a:p>
            <a:endParaRPr lang="en-US" dirty="0" smtClean="0"/>
          </a:p>
          <a:p>
            <a:pPr marL="342900" indent="-342900">
              <a:buFont typeface="Arial" panose="020B0604020202020204" pitchFamily="34" charset="0"/>
              <a:buChar char="•"/>
            </a:pPr>
            <a:r>
              <a:rPr lang="en-US" dirty="0" smtClean="0"/>
              <a:t>Materials from the call today will be sent out in the coming days.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Please continue to use the forums to post questions and share about yourself and your CAN. </a:t>
            </a:r>
          </a:p>
        </p:txBody>
      </p:sp>
      <p:sp>
        <p:nvSpPr>
          <p:cNvPr id="3" name="Title 2"/>
          <p:cNvSpPr>
            <a:spLocks noGrp="1"/>
          </p:cNvSpPr>
          <p:nvPr>
            <p:ph type="title"/>
          </p:nvPr>
        </p:nvSpPr>
        <p:spPr/>
        <p:txBody>
          <a:bodyPr>
            <a:normAutofit/>
          </a:bodyPr>
          <a:lstStyle/>
          <a:p>
            <a:r>
              <a:rPr lang="en-US" sz="4000" dirty="0" smtClean="0"/>
              <a:t>Wrap Up &amp; Reminders</a:t>
            </a:r>
            <a:endParaRPr lang="en-US" sz="4000" dirty="0"/>
          </a:p>
        </p:txBody>
      </p:sp>
      <p:pic>
        <p:nvPicPr>
          <p:cNvPr id="4" name="Picture 3" descr="graphic of September calend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2715">
            <a:off x="7081982" y="2098635"/>
            <a:ext cx="4384694" cy="3099783"/>
          </a:xfrm>
          <a:prstGeom prst="rect">
            <a:avLst/>
          </a:prstGeom>
        </p:spPr>
      </p:pic>
    </p:spTree>
    <p:extLst>
      <p:ext uri="{BB962C8B-B14F-4D97-AF65-F5344CB8AC3E}">
        <p14:creationId xmlns:p14="http://schemas.microsoft.com/office/powerpoint/2010/main" val="2810551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CI PLN Call:</a:t>
            </a:r>
            <a:br>
              <a:rPr lang="en-US" dirty="0" smtClean="0"/>
            </a:br>
            <a:r>
              <a:rPr lang="en-US" dirty="0" smtClean="0">
                <a:solidFill>
                  <a:srgbClr val="00B050"/>
                </a:solidFill>
              </a:rPr>
              <a:t>Shared Measurement</a:t>
            </a:r>
            <a:r>
              <a:rPr lang="en-US" dirty="0" smtClean="0"/>
              <a:t/>
            </a:r>
            <a:br>
              <a:rPr lang="en-US" dirty="0" smtClean="0"/>
            </a:br>
            <a:r>
              <a:rPr lang="en-US" dirty="0" smtClean="0"/>
              <a:t> September 2015</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660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CI-PLN Roadmap</a:t>
            </a:r>
            <a:endParaRPr lang="en-US" sz="4000" dirty="0"/>
          </a:p>
        </p:txBody>
      </p:sp>
      <p:graphicFrame>
        <p:nvGraphicFramePr>
          <p:cNvPr id="6" name="Table 5" descr="building relationships"/>
          <p:cNvGraphicFramePr>
            <a:graphicFrameLocks noGrp="1"/>
          </p:cNvGraphicFramePr>
          <p:nvPr>
            <p:extLst>
              <p:ext uri="{D42A27DB-BD31-4B8C-83A1-F6EECF244321}">
                <p14:modId xmlns:p14="http://schemas.microsoft.com/office/powerpoint/2010/main" val="3469137200"/>
              </p:ext>
            </p:extLst>
          </p:nvPr>
        </p:nvGraphicFramePr>
        <p:xfrm>
          <a:off x="2694939" y="1815208"/>
          <a:ext cx="7020930" cy="3724357"/>
        </p:xfrm>
        <a:graphic>
          <a:graphicData uri="http://schemas.openxmlformats.org/drawingml/2006/table">
            <a:tbl>
              <a:tblPr firstRow="1" firstCol="1" bandRow="1">
                <a:tableStyleId>{F5AB1C69-6EDB-4FF4-983F-18BD219EF322}</a:tableStyleId>
              </a:tblPr>
              <a:tblGrid>
                <a:gridCol w="547718"/>
                <a:gridCol w="6473212"/>
              </a:tblGrid>
              <a:tr h="463686">
                <a:tc>
                  <a:txBody>
                    <a:bodyPr/>
                    <a:lstStyle/>
                    <a:p>
                      <a:pPr lvl="0" algn="ctr"/>
                      <a:r>
                        <a:rPr lang="en-US" sz="2000" dirty="0" smtClean="0"/>
                        <a:t>1</a:t>
                      </a:r>
                      <a:endParaRPr lang="en-US" sz="2000" dirty="0"/>
                    </a:p>
                  </a:txBody>
                  <a:tcPr marL="68580" marR="68580" marT="34290" marB="34290" anchor="ctr"/>
                </a:tc>
                <a:tc>
                  <a:txBody>
                    <a:bodyPr/>
                    <a:lstStyle/>
                    <a:p>
                      <a:r>
                        <a:rPr lang="en-US" sz="2000" b="1" u="none" strike="noStrike" kern="1200" baseline="0" dirty="0" smtClean="0"/>
                        <a:t>Building Relationships &amp; PLN Goal Setting </a:t>
                      </a:r>
                      <a:endParaRPr lang="en-US" sz="2000" b="1" dirty="0"/>
                    </a:p>
                  </a:txBody>
                  <a:tcPr marL="68580" marR="68580" marT="34290" marB="34290" anchor="ctr"/>
                </a:tc>
              </a:tr>
              <a:tr h="463686">
                <a:tc>
                  <a:txBody>
                    <a:bodyPr/>
                    <a:lstStyle/>
                    <a:p>
                      <a:pPr lvl="0" algn="ctr"/>
                      <a:r>
                        <a:rPr lang="en-US" sz="2000" dirty="0" smtClean="0">
                          <a:solidFill>
                            <a:schemeClr val="bg1"/>
                          </a:solidFill>
                        </a:rPr>
                        <a:t>2</a:t>
                      </a:r>
                      <a:endParaRPr lang="en-US" sz="2000" dirty="0">
                        <a:solidFill>
                          <a:schemeClr val="bg1"/>
                        </a:solidFill>
                      </a:endParaRPr>
                    </a:p>
                  </a:txBody>
                  <a:tcPr marL="68580" marR="68580" marT="34290" marB="34290" anchor="c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strike="noStrike" kern="1200" baseline="0" dirty="0" smtClean="0">
                          <a:solidFill>
                            <a:schemeClr val="tx1"/>
                          </a:solidFill>
                        </a:rPr>
                        <a:t>Exploring the CI Pre-Conditions</a:t>
                      </a:r>
                      <a:endParaRPr lang="en-US" sz="2000" b="1" dirty="0">
                        <a:solidFill>
                          <a:schemeClr val="tx1"/>
                        </a:solidFill>
                      </a:endParaRPr>
                    </a:p>
                  </a:txBody>
                  <a:tcPr marL="68580" marR="68580" marT="34290" marB="34290" anchor="ctr">
                    <a:solidFill>
                      <a:schemeClr val="bg1">
                        <a:lumMod val="95000"/>
                      </a:schemeClr>
                    </a:solidFill>
                  </a:tcPr>
                </a:tc>
              </a:tr>
              <a:tr h="463686">
                <a:tc>
                  <a:txBody>
                    <a:bodyPr/>
                    <a:lstStyle/>
                    <a:p>
                      <a:pPr lvl="0" algn="ctr"/>
                      <a:r>
                        <a:rPr lang="en-US" sz="2000" dirty="0" smtClean="0">
                          <a:solidFill>
                            <a:schemeClr val="bg1"/>
                          </a:solidFill>
                        </a:rPr>
                        <a:t>3</a:t>
                      </a:r>
                      <a:endParaRPr lang="en-US" sz="2000" dirty="0">
                        <a:solidFill>
                          <a:schemeClr val="bg1"/>
                        </a:solidFill>
                      </a:endParaRPr>
                    </a:p>
                  </a:txBody>
                  <a:tcPr marL="68580" marR="68580" marT="34290" marB="34290" anchor="ctr">
                    <a:solidFill>
                      <a:srgbClr val="7030A0"/>
                    </a:solidFill>
                  </a:tcPr>
                </a:tc>
                <a:tc>
                  <a:txBody>
                    <a:bodyPr/>
                    <a:lstStyle/>
                    <a:p>
                      <a:pPr algn="l"/>
                      <a:r>
                        <a:rPr lang="en-US" sz="2000" b="1" dirty="0" smtClean="0">
                          <a:solidFill>
                            <a:schemeClr val="bg1"/>
                          </a:solidFill>
                        </a:rPr>
                        <a:t>Common Agenda</a:t>
                      </a:r>
                      <a:endParaRPr lang="en-US" sz="2000" b="1" dirty="0">
                        <a:solidFill>
                          <a:schemeClr val="bg1"/>
                        </a:solidFill>
                      </a:endParaRPr>
                    </a:p>
                  </a:txBody>
                  <a:tcPr marL="68580" marR="68580" marT="34290" marB="34290" anchor="ctr">
                    <a:solidFill>
                      <a:srgbClr val="7030A0"/>
                    </a:solidFill>
                  </a:tcPr>
                </a:tc>
              </a:tr>
              <a:tr h="463686">
                <a:tc>
                  <a:txBody>
                    <a:bodyPr/>
                    <a:lstStyle/>
                    <a:p>
                      <a:pPr lvl="0" algn="ctr"/>
                      <a:r>
                        <a:rPr lang="en-US" sz="2000" dirty="0" smtClean="0"/>
                        <a:t>4</a:t>
                      </a:r>
                      <a:endParaRPr lang="en-US" sz="2000" dirty="0"/>
                    </a:p>
                  </a:txBody>
                  <a:tcPr marL="68580" marR="68580" marT="34290" marB="34290" anchor="ctr"/>
                </a:tc>
                <a:tc>
                  <a:txBody>
                    <a:bodyPr/>
                    <a:lstStyle/>
                    <a:p>
                      <a:pPr algn="l"/>
                      <a:r>
                        <a:rPr lang="en-US" sz="2000" b="1" dirty="0" smtClean="0"/>
                        <a:t>Shared Measurement</a:t>
                      </a:r>
                      <a:endParaRPr lang="en-US" sz="2000" b="1" dirty="0"/>
                    </a:p>
                  </a:txBody>
                  <a:tcPr marL="68580" marR="68580" marT="34290" marB="34290" anchor="ctr"/>
                </a:tc>
              </a:tr>
              <a:tr h="463686">
                <a:tc>
                  <a:txBody>
                    <a:bodyPr/>
                    <a:lstStyle/>
                    <a:p>
                      <a:pPr lvl="0" algn="ctr"/>
                      <a:r>
                        <a:rPr lang="en-US" sz="2000" dirty="0" smtClean="0"/>
                        <a:t>5</a:t>
                      </a:r>
                      <a:endParaRPr lang="en-US" sz="2000" dirty="0"/>
                    </a:p>
                  </a:txBody>
                  <a:tcPr marL="68580" marR="68580" marT="34290" marB="34290" anchor="ctr"/>
                </a:tc>
                <a:tc>
                  <a:txBody>
                    <a:bodyPr/>
                    <a:lstStyle/>
                    <a:p>
                      <a:pPr algn="l"/>
                      <a:r>
                        <a:rPr lang="en-US" sz="2000" b="1" dirty="0" smtClean="0"/>
                        <a:t>Mutually Reinforcing</a:t>
                      </a:r>
                      <a:r>
                        <a:rPr lang="en-US" sz="2000" b="1" baseline="0" dirty="0" smtClean="0"/>
                        <a:t> Activities</a:t>
                      </a:r>
                      <a:endParaRPr lang="en-US" sz="2000" b="1" dirty="0"/>
                    </a:p>
                  </a:txBody>
                  <a:tcPr marL="68580" marR="68580" marT="34290" marB="34290" anchor="ctr"/>
                </a:tc>
              </a:tr>
              <a:tr h="478555">
                <a:tc>
                  <a:txBody>
                    <a:bodyPr/>
                    <a:lstStyle/>
                    <a:p>
                      <a:pPr lvl="0" algn="ctr"/>
                      <a:r>
                        <a:rPr lang="en-US" sz="2000" dirty="0" smtClean="0"/>
                        <a:t>6</a:t>
                      </a:r>
                      <a:endParaRPr lang="en-US" sz="20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Year 1 Collective Impact Implementation Plans</a:t>
                      </a:r>
                    </a:p>
                  </a:txBody>
                  <a:tcPr marL="68580" marR="68580" marT="34290" marB="34290" anchor="ctr"/>
                </a:tc>
              </a:tr>
              <a:tr h="463686">
                <a:tc>
                  <a:txBody>
                    <a:bodyPr/>
                    <a:lstStyle/>
                    <a:p>
                      <a:pPr lvl="0" algn="ctr"/>
                      <a:r>
                        <a:rPr lang="en-US" sz="2000" dirty="0" smtClean="0"/>
                        <a:t>7</a:t>
                      </a:r>
                      <a:endParaRPr lang="en-US" sz="2000" dirty="0"/>
                    </a:p>
                  </a:txBody>
                  <a:tcPr marL="68580" marR="68580" marT="34290" marB="34290" anchor="ctr"/>
                </a:tc>
                <a:tc>
                  <a:txBody>
                    <a:bodyPr/>
                    <a:lstStyle/>
                    <a:p>
                      <a:pPr algn="l"/>
                      <a:r>
                        <a:rPr lang="en-US" sz="2000" b="1" dirty="0" smtClean="0"/>
                        <a:t>Continuous Communications &amp; Backbone Infrastructure</a:t>
                      </a:r>
                      <a:endParaRPr lang="en-US" sz="2000" b="1" dirty="0"/>
                    </a:p>
                  </a:txBody>
                  <a:tcPr marL="68580" marR="68580" marT="34290" marB="34290" anchor="ctr"/>
                </a:tc>
              </a:tr>
              <a:tr h="463686">
                <a:tc>
                  <a:txBody>
                    <a:bodyPr/>
                    <a:lstStyle/>
                    <a:p>
                      <a:pPr lvl="0" algn="ctr"/>
                      <a:r>
                        <a:rPr lang="en-US" sz="2000" dirty="0" smtClean="0"/>
                        <a:t>8</a:t>
                      </a:r>
                      <a:endParaRPr lang="en-US" sz="2000" dirty="0"/>
                    </a:p>
                  </a:txBody>
                  <a:tcPr marL="68580" marR="68580" marT="34290" marB="34290" anchor="ctr"/>
                </a:tc>
                <a:tc>
                  <a:txBody>
                    <a:bodyPr/>
                    <a:lstStyle/>
                    <a:p>
                      <a:pPr algn="l"/>
                      <a:r>
                        <a:rPr lang="en-US" sz="2000" b="1" dirty="0" smtClean="0"/>
                        <a:t>Reflecting On Our Learning Journey</a:t>
                      </a:r>
                      <a:endParaRPr lang="en-US" sz="2000" b="1" dirty="0"/>
                    </a:p>
                  </a:txBody>
                  <a:tcPr marL="68580" marR="68580" marT="34290" marB="34290" anchor="ctr"/>
                </a:tc>
              </a:tr>
            </a:tbl>
          </a:graphicData>
        </a:graphic>
      </p:graphicFrame>
    </p:spTree>
    <p:extLst>
      <p:ext uri="{BB962C8B-B14F-4D97-AF65-F5344CB8AC3E}">
        <p14:creationId xmlns:p14="http://schemas.microsoft.com/office/powerpoint/2010/main" val="412202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239657" y="1752601"/>
            <a:ext cx="11582643" cy="5105399"/>
          </a:xfrm>
          <a:prstGeom prst="rect">
            <a:avLst/>
          </a:prstGeom>
          <a:noFill/>
          <a:ln>
            <a:noFill/>
          </a:ln>
        </p:spPr>
        <p:txBody>
          <a:bodyPr lIns="91425" tIns="45700" rIns="91425" bIns="45700" anchor="t" anchorCtr="0">
            <a:noAutofit/>
          </a:bodyPr>
          <a:lstStyle/>
          <a:p>
            <a:pPr marL="342900" indent="-342900">
              <a:buFont typeface="Arial" panose="020B0604020202020204" pitchFamily="34" charset="0"/>
              <a:buChar char="•"/>
            </a:pPr>
            <a:r>
              <a:rPr lang="en-US" sz="3200" dirty="0" smtClean="0">
                <a:solidFill>
                  <a:srgbClr val="7030A0"/>
                </a:solidFill>
              </a:rPr>
              <a:t>Discuss your experience with applying tools presented during previous calls.</a:t>
            </a:r>
          </a:p>
          <a:p>
            <a:endParaRPr lang="en-US" sz="3200" dirty="0" smtClean="0">
              <a:solidFill>
                <a:srgbClr val="7030A0"/>
              </a:solidFill>
            </a:endParaRPr>
          </a:p>
          <a:p>
            <a:pPr marL="342900" indent="-342900">
              <a:buFont typeface="Arial" panose="020B0604020202020204" pitchFamily="34" charset="0"/>
              <a:buChar char="•"/>
            </a:pPr>
            <a:r>
              <a:rPr lang="en-US" sz="3200" dirty="0" smtClean="0">
                <a:solidFill>
                  <a:srgbClr val="7030A0"/>
                </a:solidFill>
              </a:rPr>
              <a:t>Learn about the Common Agenda CI condition. </a:t>
            </a:r>
            <a:endParaRPr lang="en-US" sz="3200" dirty="0">
              <a:solidFill>
                <a:srgbClr val="7030A0"/>
              </a:solidFill>
            </a:endParaRPr>
          </a:p>
          <a:p>
            <a:endParaRPr lang="en-US" sz="3200" dirty="0">
              <a:solidFill>
                <a:srgbClr val="7030A0"/>
              </a:solidFill>
            </a:endParaRPr>
          </a:p>
          <a:p>
            <a:pPr marL="342900" indent="-342900">
              <a:buFont typeface="Arial" panose="020B0604020202020204" pitchFamily="34" charset="0"/>
              <a:buChar char="•"/>
            </a:pPr>
            <a:r>
              <a:rPr lang="en-US" sz="3200" dirty="0" smtClean="0">
                <a:solidFill>
                  <a:srgbClr val="7030A0"/>
                </a:solidFill>
              </a:rPr>
              <a:t>Share tools for establishing your </a:t>
            </a:r>
            <a:r>
              <a:rPr lang="en-US" sz="3200" dirty="0">
                <a:solidFill>
                  <a:srgbClr val="7030A0"/>
                </a:solidFill>
              </a:rPr>
              <a:t>CAN’s </a:t>
            </a:r>
            <a:r>
              <a:rPr lang="en-US" sz="3200" dirty="0" smtClean="0">
                <a:solidFill>
                  <a:srgbClr val="7030A0"/>
                </a:solidFill>
              </a:rPr>
              <a:t>Common Agenda</a:t>
            </a:r>
            <a:endParaRPr lang="en-US" sz="3200" dirty="0">
              <a:solidFill>
                <a:srgbClr val="7030A0"/>
              </a:solidFill>
            </a:endParaRPr>
          </a:p>
        </p:txBody>
      </p:sp>
      <p:sp>
        <p:nvSpPr>
          <p:cNvPr id="157" name="Shape 157"/>
          <p:cNvSpPr txBox="1">
            <a:spLocks noGrp="1"/>
          </p:cNvSpPr>
          <p:nvPr>
            <p:ph type="title"/>
          </p:nvPr>
        </p:nvSpPr>
        <p:spPr>
          <a:xfrm>
            <a:off x="239657" y="38100"/>
            <a:ext cx="11241145" cy="1181100"/>
          </a:xfrm>
          <a:prstGeom prst="rect">
            <a:avLst/>
          </a:prstGeom>
          <a:noFill/>
          <a:ln>
            <a:noFill/>
          </a:ln>
        </p:spPr>
        <p:txBody>
          <a:bodyPr lIns="91425" tIns="45700" rIns="91425" bIns="45700" anchor="ctr" anchorCtr="0">
            <a:noAutofit/>
          </a:bodyPr>
          <a:lstStyle/>
          <a:p>
            <a:pPr marL="0" marR="0" lvl="0" indent="0" rtl="0">
              <a:spcBef>
                <a:spcPts val="0"/>
              </a:spcBef>
              <a:buClr>
                <a:schemeClr val="lt1"/>
              </a:buClr>
              <a:buSzPct val="25000"/>
              <a:buFont typeface="Souce Sans Pro"/>
              <a:buNone/>
            </a:pPr>
            <a:r>
              <a:rPr lang="en-US" sz="4400" b="0" i="0" u="none" strike="noStrike" cap="none" baseline="0" dirty="0">
                <a:solidFill>
                  <a:schemeClr val="lt1"/>
                </a:solidFill>
                <a:latin typeface="Souce Sans Pro"/>
                <a:ea typeface="Souce Sans Pro"/>
                <a:cs typeface="Souce Sans Pro"/>
                <a:sym typeface="Souce Sans Pro"/>
              </a:rPr>
              <a:t>Today’s Call Objectives</a:t>
            </a:r>
          </a:p>
        </p:txBody>
      </p:sp>
    </p:spTree>
    <p:extLst>
      <p:ext uri="{BB962C8B-B14F-4D97-AF65-F5344CB8AC3E}">
        <p14:creationId xmlns:p14="http://schemas.microsoft.com/office/powerpoint/2010/main" val="374766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a Safe Space</a:t>
            </a:r>
            <a:endParaRPr lang="en-US" sz="4000" dirty="0"/>
          </a:p>
        </p:txBody>
      </p:sp>
      <p:sp>
        <p:nvSpPr>
          <p:cNvPr id="3" name="Content Placeholder 2"/>
          <p:cNvSpPr>
            <a:spLocks noGrp="1"/>
          </p:cNvSpPr>
          <p:nvPr>
            <p:ph sz="half" idx="1"/>
          </p:nvPr>
        </p:nvSpPr>
        <p:spPr>
          <a:xfrm>
            <a:off x="779930" y="1438835"/>
            <a:ext cx="10394576" cy="4773706"/>
          </a:xfrm>
        </p:spPr>
        <p:txBody>
          <a:bodyPr>
            <a:noAutofit/>
          </a:bodyPr>
          <a:lstStyle/>
          <a:p>
            <a:r>
              <a:rPr lang="en-CA" sz="2800" u="sng" dirty="0" smtClean="0"/>
              <a:t>We </a:t>
            </a:r>
            <a:r>
              <a:rPr lang="en-CA" sz="2800" u="sng" dirty="0"/>
              <a:t>agree to: </a:t>
            </a:r>
            <a:endParaRPr lang="en-US" sz="2800" u="sng" dirty="0"/>
          </a:p>
          <a:p>
            <a:pPr marL="214313" indent="-214313">
              <a:buFont typeface="Arial" panose="020B0604020202020204" pitchFamily="34" charset="0"/>
              <a:buChar char="•"/>
            </a:pPr>
            <a:r>
              <a:rPr lang="en-CA" sz="2400" dirty="0"/>
              <a:t>Listen with attention</a:t>
            </a:r>
            <a:endParaRPr lang="en-US" sz="2400" dirty="0"/>
          </a:p>
          <a:p>
            <a:pPr marL="214313" indent="-214313">
              <a:buFont typeface="Arial" panose="020B0604020202020204" pitchFamily="34" charset="0"/>
              <a:buChar char="•"/>
            </a:pPr>
            <a:r>
              <a:rPr lang="en-CA" sz="2400" dirty="0"/>
              <a:t>Speak with intention</a:t>
            </a:r>
            <a:endParaRPr lang="en-US" sz="2400" dirty="0"/>
          </a:p>
          <a:p>
            <a:pPr marL="214313" indent="-214313">
              <a:buFont typeface="Arial" panose="020B0604020202020204" pitchFamily="34" charset="0"/>
              <a:buChar char="•"/>
            </a:pPr>
            <a:r>
              <a:rPr lang="en-CA" sz="2400" dirty="0"/>
              <a:t>Contribute to the well-being of the group</a:t>
            </a:r>
            <a:endParaRPr lang="en-US" sz="2400" dirty="0"/>
          </a:p>
          <a:p>
            <a:r>
              <a:rPr lang="en-CA" sz="2400" dirty="0"/>
              <a:t> </a:t>
            </a:r>
            <a:r>
              <a:rPr lang="en-CA" sz="2800" u="sng" dirty="0" smtClean="0"/>
              <a:t>We </a:t>
            </a:r>
            <a:r>
              <a:rPr lang="en-CA" sz="2800" u="sng" dirty="0"/>
              <a:t>commit to: </a:t>
            </a:r>
            <a:endParaRPr lang="en-US" sz="2800" u="sng" dirty="0"/>
          </a:p>
          <a:p>
            <a:pPr marL="214313" indent="-214313">
              <a:buFont typeface="Arial" panose="020B0604020202020204" pitchFamily="34" charset="0"/>
              <a:buChar char="•"/>
            </a:pPr>
            <a:r>
              <a:rPr lang="en-CA" sz="2400" dirty="0"/>
              <a:t>Keep the stories we share in </a:t>
            </a:r>
            <a:r>
              <a:rPr lang="en-CA" sz="2400" dirty="0" smtClean="0"/>
              <a:t>our community </a:t>
            </a:r>
            <a:r>
              <a:rPr lang="en-CA" sz="2400" dirty="0"/>
              <a:t>confidential</a:t>
            </a:r>
            <a:endParaRPr lang="en-US" sz="2400" dirty="0"/>
          </a:p>
          <a:p>
            <a:pPr marL="214313" indent="-214313">
              <a:buFont typeface="Arial" panose="020B0604020202020204" pitchFamily="34" charset="0"/>
              <a:buChar char="•"/>
            </a:pPr>
            <a:r>
              <a:rPr lang="en-CA" sz="2400" dirty="0"/>
              <a:t>Listening with compassion and curiosity</a:t>
            </a:r>
            <a:endParaRPr lang="en-US" sz="2400" dirty="0"/>
          </a:p>
          <a:p>
            <a:pPr marL="214313" indent="-214313">
              <a:buFont typeface="Arial" panose="020B0604020202020204" pitchFamily="34" charset="0"/>
              <a:buChar char="•"/>
            </a:pPr>
            <a:r>
              <a:rPr lang="en-CA" sz="2400" dirty="0"/>
              <a:t>Asking each other for what we need and offer what we can</a:t>
            </a:r>
            <a:endParaRPr lang="en-US" sz="2400" dirty="0"/>
          </a:p>
          <a:p>
            <a:pPr marL="214313" indent="-214313">
              <a:buFont typeface="Arial" panose="020B0604020202020204" pitchFamily="34" charset="0"/>
              <a:buChar char="•"/>
            </a:pPr>
            <a:r>
              <a:rPr lang="en-CA" sz="2400" dirty="0"/>
              <a:t>Pausing, from time to time, to re-gather our thoughts or </a:t>
            </a:r>
            <a:r>
              <a:rPr lang="en-CA" sz="2400" dirty="0" smtClean="0"/>
              <a:t>focus</a:t>
            </a:r>
            <a:endParaRPr lang="en-US" sz="2400" dirty="0"/>
          </a:p>
        </p:txBody>
      </p:sp>
      <p:pic>
        <p:nvPicPr>
          <p:cNvPr id="5" name="Content Placeholder 4" descr="Graphic showing a sprial of text repeating Knowledge directs understanding affects"/>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72607" y="1645397"/>
            <a:ext cx="3187699" cy="2953497"/>
          </a:xfrm>
          <a:prstGeom prst="rect">
            <a:avLst/>
          </a:prstGeom>
          <a:noFill/>
          <a:ln>
            <a:noFill/>
          </a:ln>
          <a:extLst/>
        </p:spPr>
      </p:pic>
    </p:spTree>
    <p:extLst>
      <p:ext uri="{BB962C8B-B14F-4D97-AF65-F5344CB8AC3E}">
        <p14:creationId xmlns:p14="http://schemas.microsoft.com/office/powerpoint/2010/main" val="192691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348" y="2490540"/>
            <a:ext cx="11599483" cy="1470025"/>
          </a:xfrm>
        </p:spPr>
        <p:txBody>
          <a:bodyPr/>
          <a:lstStyle/>
          <a:p>
            <a:r>
              <a:rPr lang="en-US" dirty="0" smtClean="0"/>
              <a:t>Check-In</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7088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285" y="1576137"/>
            <a:ext cx="6991894" cy="3789239"/>
          </a:xfrm>
          <a:solidFill>
            <a:schemeClr val="bg1"/>
          </a:solidFill>
        </p:spPr>
        <p:txBody>
          <a:bodyPr>
            <a:normAutofit/>
          </a:bodyPr>
          <a:lstStyle/>
          <a:p>
            <a:endParaRPr lang="en-US" dirty="0" smtClean="0"/>
          </a:p>
          <a:p>
            <a:r>
              <a:rPr lang="en-US" sz="4000" dirty="0" smtClean="0">
                <a:solidFill>
                  <a:srgbClr val="7030A0"/>
                </a:solidFill>
              </a:rPr>
              <a:t>Are you having challenges with integrating CI within your CAN from a time management perspective? </a:t>
            </a:r>
            <a:r>
              <a:rPr lang="en-US" b="0" dirty="0" smtClean="0">
                <a:solidFill>
                  <a:srgbClr val="7030A0"/>
                </a:solidFill>
              </a:rPr>
              <a:t>(Chat in response or share verbally)</a:t>
            </a:r>
            <a:endParaRPr lang="en-US" b="0" dirty="0">
              <a:solidFill>
                <a:srgbClr val="7030A0"/>
              </a:solidFill>
            </a:endParaRPr>
          </a:p>
        </p:txBody>
      </p:sp>
      <p:sp>
        <p:nvSpPr>
          <p:cNvPr id="3" name="Title 2"/>
          <p:cNvSpPr>
            <a:spLocks noGrp="1"/>
          </p:cNvSpPr>
          <p:nvPr>
            <p:ph type="title"/>
          </p:nvPr>
        </p:nvSpPr>
        <p:spPr>
          <a:xfrm>
            <a:off x="4085515" y="108272"/>
            <a:ext cx="6053567" cy="1181100"/>
          </a:xfrm>
        </p:spPr>
        <p:txBody>
          <a:bodyPr>
            <a:normAutofit/>
          </a:bodyPr>
          <a:lstStyle/>
          <a:p>
            <a:pPr algn="l"/>
            <a:r>
              <a:rPr lang="en-US" sz="4000" dirty="0" smtClean="0"/>
              <a:t>Time Management</a:t>
            </a:r>
            <a:endParaRPr lang="en-US" sz="4000" dirty="0"/>
          </a:p>
        </p:txBody>
      </p:sp>
      <p:pic>
        <p:nvPicPr>
          <p:cNvPr id="6" name="Picture 5" descr="discussion group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4025051" cy="2670739"/>
          </a:xfrm>
          <a:prstGeom prst="rect">
            <a:avLst/>
          </a:prstGeom>
        </p:spPr>
      </p:pic>
    </p:spTree>
    <p:extLst>
      <p:ext uri="{BB962C8B-B14F-4D97-AF65-F5344CB8AC3E}">
        <p14:creationId xmlns:p14="http://schemas.microsoft.com/office/powerpoint/2010/main" val="78024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Wrap-In</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55610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0"/>
              </a:spcAft>
              <a:buClr>
                <a:srgbClr val="1755A5"/>
              </a:buClr>
              <a:buSzPct val="100000"/>
            </a:pPr>
            <a:r>
              <a:rPr lang="en-US" sz="2600" dirty="0" smtClean="0">
                <a:solidFill>
                  <a:schemeClr val="tx1"/>
                </a:solidFill>
                <a:latin typeface="Source Sans Pro"/>
                <a:ea typeface="Source Sans Pro"/>
                <a:cs typeface="Source Sans Pro"/>
                <a:sym typeface="Source Sans Pro"/>
              </a:rPr>
              <a:t>PRE-CONDITIONS</a:t>
            </a:r>
          </a:p>
          <a:p>
            <a:pPr lvl="0">
              <a:spcAft>
                <a:spcPts val="0"/>
              </a:spcAft>
              <a:buClr>
                <a:srgbClr val="1755A5"/>
              </a:buClr>
              <a:buSzPct val="100000"/>
            </a:pPr>
            <a:r>
              <a:rPr lang="en-US" sz="2600" dirty="0" smtClean="0">
                <a:solidFill>
                  <a:schemeClr val="tx1"/>
                </a:solidFill>
                <a:latin typeface="Source Sans Pro"/>
                <a:ea typeface="Source Sans Pro"/>
                <a:cs typeface="Source Sans Pro"/>
                <a:sym typeface="Source Sans Pro"/>
              </a:rPr>
              <a:t>Influential </a:t>
            </a:r>
            <a:r>
              <a:rPr lang="en-US" sz="2600" dirty="0">
                <a:solidFill>
                  <a:schemeClr val="tx1"/>
                </a:solidFill>
                <a:latin typeface="Source Sans Pro"/>
                <a:ea typeface="Source Sans Pro"/>
                <a:cs typeface="Source Sans Pro"/>
                <a:sym typeface="Source Sans Pro"/>
              </a:rPr>
              <a:t>Champion(s) </a:t>
            </a:r>
          </a:p>
          <a:p>
            <a:pPr marL="457200" lvl="0" indent="-457200">
              <a:spcAft>
                <a:spcPts val="0"/>
              </a:spcAft>
              <a:buClr>
                <a:srgbClr val="1755A5"/>
              </a:buClr>
              <a:buSzPct val="100000"/>
              <a:buFont typeface="Arial" panose="020B0604020202020204" pitchFamily="34" charset="0"/>
              <a:buChar char="•"/>
            </a:pPr>
            <a:r>
              <a:rPr lang="en-US" sz="1800" dirty="0">
                <a:solidFill>
                  <a:srgbClr val="7030A0"/>
                </a:solidFill>
                <a:latin typeface="Source Sans Pro"/>
                <a:ea typeface="Source Sans Pro"/>
                <a:cs typeface="Source Sans Pro"/>
                <a:sym typeface="Source Sans Pro"/>
              </a:rPr>
              <a:t>Influential stakeholders that are already engaged in CAN</a:t>
            </a:r>
          </a:p>
          <a:p>
            <a:pPr marL="457200" lvl="0" indent="-457200">
              <a:spcAft>
                <a:spcPts val="0"/>
              </a:spcAft>
              <a:buClr>
                <a:srgbClr val="1755A5"/>
              </a:buClr>
              <a:buSzPct val="100000"/>
              <a:buFont typeface="Arial" panose="020B0604020202020204" pitchFamily="34" charset="0"/>
              <a:buChar char="•"/>
            </a:pPr>
            <a:r>
              <a:rPr lang="en-US" sz="1800" dirty="0">
                <a:solidFill>
                  <a:srgbClr val="7030A0"/>
                </a:solidFill>
                <a:latin typeface="Source Sans Pro"/>
                <a:ea typeface="Source Sans Pro"/>
                <a:cs typeface="Source Sans Pro"/>
                <a:sym typeface="Source Sans Pro"/>
              </a:rPr>
              <a:t>Who are the champions that should be engaged in your CAN?</a:t>
            </a:r>
          </a:p>
          <a:p>
            <a:pPr marL="457200" lvl="0" indent="-457200">
              <a:spcAft>
                <a:spcPts val="0"/>
              </a:spcAft>
              <a:buClr>
                <a:srgbClr val="1755A5"/>
              </a:buClr>
              <a:buSzPct val="100000"/>
              <a:buFont typeface="Arial" panose="020B0604020202020204" pitchFamily="34" charset="0"/>
              <a:buChar char="•"/>
            </a:pPr>
            <a:r>
              <a:rPr lang="en-US" sz="1800" dirty="0">
                <a:solidFill>
                  <a:srgbClr val="7030A0"/>
                </a:solidFill>
                <a:latin typeface="Source Sans Pro"/>
                <a:ea typeface="Source Sans Pro"/>
                <a:cs typeface="Source Sans Pro"/>
                <a:sym typeface="Source Sans Pro"/>
              </a:rPr>
              <a:t>Organizational and Individuals</a:t>
            </a:r>
          </a:p>
          <a:p>
            <a:pPr marL="457200" lvl="0" indent="-457200">
              <a:spcAft>
                <a:spcPts val="0"/>
              </a:spcAft>
              <a:buClr>
                <a:srgbClr val="1755A5"/>
              </a:buClr>
              <a:buSzPct val="100000"/>
              <a:buFont typeface="Arial" panose="020B0604020202020204" pitchFamily="34" charset="0"/>
              <a:buChar char="•"/>
            </a:pPr>
            <a:r>
              <a:rPr lang="en-US" sz="1800" dirty="0">
                <a:solidFill>
                  <a:srgbClr val="00B050"/>
                </a:solidFill>
                <a:latin typeface="Source Sans Pro"/>
                <a:ea typeface="Source Sans Pro"/>
                <a:cs typeface="Source Sans Pro"/>
                <a:sym typeface="Source Sans Pro"/>
              </a:rPr>
              <a:t>Suggested Tool: Top 100 Partner Tool and Stakeholder Engagement Wheel Worksheet </a:t>
            </a:r>
            <a:endParaRPr lang="en-US" sz="2000" b="0" dirty="0">
              <a:solidFill>
                <a:srgbClr val="7030A0"/>
              </a:solidFill>
              <a:latin typeface="Source Sans Pro"/>
              <a:ea typeface="Source Sans Pro"/>
              <a:cs typeface="Source Sans Pro"/>
              <a:sym typeface="Source Sans Pro"/>
            </a:endParaRPr>
          </a:p>
          <a:p>
            <a:pPr lvl="0">
              <a:spcAft>
                <a:spcPts val="0"/>
              </a:spcAft>
              <a:buClr>
                <a:srgbClr val="1755A5"/>
              </a:buClr>
              <a:buSzPct val="100000"/>
            </a:pPr>
            <a:r>
              <a:rPr lang="en-US" sz="2600" dirty="0">
                <a:solidFill>
                  <a:schemeClr val="tx1"/>
                </a:solidFill>
                <a:latin typeface="Source Sans Pro"/>
                <a:ea typeface="Source Sans Pro"/>
                <a:cs typeface="Source Sans Pro"/>
                <a:sym typeface="Source Sans Pro"/>
              </a:rPr>
              <a:t>Urgency of Issue </a:t>
            </a:r>
          </a:p>
          <a:p>
            <a:pPr marL="342900" lvl="0" indent="-342900">
              <a:spcAft>
                <a:spcPts val="0"/>
              </a:spcAft>
              <a:buClr>
                <a:srgbClr val="1755A5"/>
              </a:buClr>
              <a:buSzPct val="100000"/>
              <a:buFont typeface="Arial" panose="020B0604020202020204" pitchFamily="34" charset="0"/>
              <a:buChar char="•"/>
            </a:pPr>
            <a:r>
              <a:rPr lang="en-US" sz="1800" dirty="0">
                <a:solidFill>
                  <a:srgbClr val="7030A0"/>
                </a:solidFill>
                <a:latin typeface="Source Sans Pro"/>
                <a:ea typeface="Source Sans Pro"/>
                <a:cs typeface="Source Sans Pro"/>
                <a:sym typeface="Source Sans Pro"/>
              </a:rPr>
              <a:t>Conduct a formal or informal environmental scan of priority issues impacting your CAN</a:t>
            </a:r>
          </a:p>
          <a:p>
            <a:pPr marL="342900" lvl="0" indent="-342900">
              <a:spcAft>
                <a:spcPts val="0"/>
              </a:spcAft>
              <a:buClr>
                <a:srgbClr val="1755A5"/>
              </a:buClr>
              <a:buSzPct val="100000"/>
              <a:buFont typeface="Arial" panose="020B0604020202020204" pitchFamily="34" charset="0"/>
              <a:buChar char="•"/>
            </a:pPr>
            <a:r>
              <a:rPr lang="en-US" sz="1800" dirty="0">
                <a:solidFill>
                  <a:srgbClr val="00B050"/>
                </a:solidFill>
                <a:latin typeface="Source Sans Pro"/>
                <a:ea typeface="Source Sans Pro"/>
                <a:cs typeface="Source Sans Pro"/>
                <a:sym typeface="Source Sans Pro"/>
              </a:rPr>
              <a:t>Suggested Tool: Assessing Our Community Context &amp; Assessing Readiness for CI</a:t>
            </a:r>
            <a:endParaRPr lang="en-US" sz="2000" dirty="0">
              <a:solidFill>
                <a:srgbClr val="7030A0"/>
              </a:solidFill>
              <a:latin typeface="Source Sans Pro"/>
              <a:ea typeface="Source Sans Pro"/>
              <a:cs typeface="Source Sans Pro"/>
              <a:sym typeface="Source Sans Pro"/>
            </a:endParaRPr>
          </a:p>
          <a:p>
            <a:pPr lvl="0">
              <a:spcAft>
                <a:spcPts val="0"/>
              </a:spcAft>
              <a:buClr>
                <a:srgbClr val="1755A5"/>
              </a:buClr>
              <a:buSzPct val="100000"/>
            </a:pPr>
            <a:r>
              <a:rPr lang="en-US" sz="2600" dirty="0">
                <a:solidFill>
                  <a:schemeClr val="tx1"/>
                </a:solidFill>
                <a:latin typeface="Source Sans Pro"/>
                <a:ea typeface="Source Sans Pro"/>
                <a:cs typeface="Source Sans Pro"/>
                <a:sym typeface="Source Sans Pro"/>
              </a:rPr>
              <a:t>Adequate Resources </a:t>
            </a:r>
          </a:p>
          <a:p>
            <a:pPr marL="457200" indent="-457200">
              <a:spcAft>
                <a:spcPts val="0"/>
              </a:spcAft>
              <a:buClr>
                <a:srgbClr val="1755A5"/>
              </a:buClr>
              <a:buSzPct val="100000"/>
              <a:buFont typeface="Arial" panose="020B0604020202020204" pitchFamily="34" charset="0"/>
              <a:buChar char="•"/>
            </a:pPr>
            <a:r>
              <a:rPr lang="en-US" sz="1800" dirty="0">
                <a:solidFill>
                  <a:srgbClr val="7030A0"/>
                </a:solidFill>
                <a:latin typeface="Source Sans Pro"/>
                <a:ea typeface="Source Sans Pro"/>
                <a:cs typeface="Source Sans Pro"/>
                <a:sym typeface="Source Sans Pro"/>
              </a:rPr>
              <a:t>Does your CAN have the necessary inputs to take action?</a:t>
            </a:r>
          </a:p>
          <a:p>
            <a:pPr marL="457200" indent="-457200">
              <a:spcAft>
                <a:spcPts val="0"/>
              </a:spcAft>
              <a:buClr>
                <a:srgbClr val="1755A5"/>
              </a:buClr>
              <a:buSzPct val="100000"/>
              <a:buFont typeface="Arial" panose="020B0604020202020204" pitchFamily="34" charset="0"/>
              <a:buChar char="•"/>
            </a:pPr>
            <a:r>
              <a:rPr lang="en-US" sz="1800" dirty="0">
                <a:solidFill>
                  <a:srgbClr val="00B050"/>
                </a:solidFill>
                <a:latin typeface="Source Sans Pro"/>
                <a:ea typeface="Source Sans Pro"/>
                <a:cs typeface="Source Sans Pro"/>
                <a:sym typeface="Source Sans Pro"/>
              </a:rPr>
              <a:t>Suggested Tool: Assessing our CI Resources</a:t>
            </a:r>
          </a:p>
          <a:p>
            <a:pPr marL="900113" lvl="1"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Follow-up from July’s Call</a:t>
            </a:r>
            <a:endParaRPr lang="en-US" dirty="0"/>
          </a:p>
        </p:txBody>
      </p:sp>
    </p:spTree>
    <p:extLst>
      <p:ext uri="{BB962C8B-B14F-4D97-AF65-F5344CB8AC3E}">
        <p14:creationId xmlns:p14="http://schemas.microsoft.com/office/powerpoint/2010/main" val="1299485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5f863cf5-7651-4020-b2b2-e9dea12a6c2b"/>
</p:tagLst>
</file>

<file path=ppt/theme/theme1.xml><?xml version="1.0" encoding="utf-8"?>
<a:theme xmlns:a="http://schemas.openxmlformats.org/drawingml/2006/main" name="Healthy_Start_EPIC_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ealthy_Start_CI_Template [Read-Only]" id="{8640C7B1-AB02-41C7-861E-8A8600A669E4}" vid="{D88C51E8-74A5-459B-8C75-189C0E3B2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Healthy_Start_CI_Template</Template>
  <TotalTime>3569</TotalTime>
  <Words>586</Words>
  <Application>Microsoft Office PowerPoint</Application>
  <PresentationFormat>Custom</PresentationFormat>
  <Paragraphs>143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Healthy_Start_EPIC_Template (3)</vt:lpstr>
      <vt:lpstr>Applying Collective Impact to a Healthy Start CAN/CI Initiative </vt:lpstr>
      <vt:lpstr>Agenda</vt:lpstr>
      <vt:lpstr>CI-PLN Roadmap</vt:lpstr>
      <vt:lpstr>Today’s Call Objectives</vt:lpstr>
      <vt:lpstr>Creating a Safe Space</vt:lpstr>
      <vt:lpstr>Check-In</vt:lpstr>
      <vt:lpstr>Time Management</vt:lpstr>
      <vt:lpstr>Wrap-In</vt:lpstr>
      <vt:lpstr>Follow-up from July’s Call</vt:lpstr>
      <vt:lpstr>Tools – Influential Champion(s)</vt:lpstr>
      <vt:lpstr>Tools – Urgency of Issue</vt:lpstr>
      <vt:lpstr>Tools – Adequate Resources</vt:lpstr>
      <vt:lpstr>Overview of Common Agenda &amp; Related Tools</vt:lpstr>
      <vt:lpstr>The Five Conditions of Collective Impact</vt:lpstr>
      <vt:lpstr>Common Agenda</vt:lpstr>
      <vt:lpstr>Collective Impact – Framing Questions</vt:lpstr>
      <vt:lpstr>Tools – Common Agenda</vt:lpstr>
      <vt:lpstr>Tools – Common Agenda</vt:lpstr>
      <vt:lpstr>Tools – Common Agenda</vt:lpstr>
      <vt:lpstr>Other Examples?</vt:lpstr>
      <vt:lpstr>Questions &amp; Reflections?</vt:lpstr>
      <vt:lpstr>Wrap Up &amp; Reminders</vt:lpstr>
      <vt:lpstr>Next CI PLN Call: Shared Measurement  September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Collective Impact to a Healthy Start CAN/CI Initiative Call 3</dc:title>
  <dc:subject>Call 3</dc:subject>
  <dc:creator>HRSA;Healthy Start EPIC Center</dc:creator>
  <cp:keywords>Call 3, Collective Impact</cp:keywords>
  <cp:lastModifiedBy>Michelle Vatalaro</cp:lastModifiedBy>
  <cp:revision>155</cp:revision>
  <cp:lastPrinted>2015-07-14T17:41:47Z</cp:lastPrinted>
  <dcterms:created xsi:type="dcterms:W3CDTF">2015-06-03T13:44:22Z</dcterms:created>
  <dcterms:modified xsi:type="dcterms:W3CDTF">2016-02-22T01:40:19Z</dcterms:modified>
</cp:coreProperties>
</file>